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257" r:id="rId2"/>
  </p:sldIdLst>
  <p:sldSz cx="6858000" cy="9906000" type="A4"/>
  <p:notesSz cx="6797675" cy="9926638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982" autoAdjust="0"/>
    <p:restoredTop sz="94660"/>
  </p:normalViewPr>
  <p:slideViewPr>
    <p:cSldViewPr snapToGrid="0">
      <p:cViewPr>
        <p:scale>
          <a:sx n="80" d="100"/>
          <a:sy n="80" d="100"/>
        </p:scale>
        <p:origin x="1503" y="-42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DB214-ECD3-4F3B-BFDE-8437C08BC8CD}" type="datetimeFigureOut">
              <a:rPr lang="de-DE" smtClean="0"/>
              <a:t>28.07.2020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937B-8BF7-494C-8EC4-E309D2A84F9D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9775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DB214-ECD3-4F3B-BFDE-8437C08BC8CD}" type="datetimeFigureOut">
              <a:rPr lang="de-DE" smtClean="0"/>
              <a:t>28.07.2020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937B-8BF7-494C-8EC4-E309D2A84F9D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8121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DB214-ECD3-4F3B-BFDE-8437C08BC8CD}" type="datetimeFigureOut">
              <a:rPr lang="de-DE" smtClean="0"/>
              <a:t>28.07.2020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937B-8BF7-494C-8EC4-E309D2A84F9D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8257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DB214-ECD3-4F3B-BFDE-8437C08BC8CD}" type="datetimeFigureOut">
              <a:rPr lang="de-DE" smtClean="0"/>
              <a:t>28.07.2020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937B-8BF7-494C-8EC4-E309D2A84F9D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5203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DB214-ECD3-4F3B-BFDE-8437C08BC8CD}" type="datetimeFigureOut">
              <a:rPr lang="de-DE" smtClean="0"/>
              <a:t>28.07.2020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937B-8BF7-494C-8EC4-E309D2A84F9D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1651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DB214-ECD3-4F3B-BFDE-8437C08BC8CD}" type="datetimeFigureOut">
              <a:rPr lang="de-DE" smtClean="0"/>
              <a:t>28.07.2020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937B-8BF7-494C-8EC4-E309D2A84F9D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470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DB214-ECD3-4F3B-BFDE-8437C08BC8CD}" type="datetimeFigureOut">
              <a:rPr lang="de-DE" smtClean="0"/>
              <a:t>28.07.2020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937B-8BF7-494C-8EC4-E309D2A84F9D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42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DB214-ECD3-4F3B-BFDE-8437C08BC8CD}" type="datetimeFigureOut">
              <a:rPr lang="de-DE" smtClean="0"/>
              <a:t>28.07.2020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937B-8BF7-494C-8EC4-E309D2A84F9D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3955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DB214-ECD3-4F3B-BFDE-8437C08BC8CD}" type="datetimeFigureOut">
              <a:rPr lang="de-DE" smtClean="0"/>
              <a:t>28.07.2020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937B-8BF7-494C-8EC4-E309D2A84F9D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1392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DB214-ECD3-4F3B-BFDE-8437C08BC8CD}" type="datetimeFigureOut">
              <a:rPr lang="de-DE" smtClean="0"/>
              <a:t>28.07.2020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937B-8BF7-494C-8EC4-E309D2A84F9D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2669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DB214-ECD3-4F3B-BFDE-8437C08BC8CD}" type="datetimeFigureOut">
              <a:rPr lang="de-DE" smtClean="0"/>
              <a:t>28.07.2020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937B-8BF7-494C-8EC4-E309D2A84F9D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5745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DB214-ECD3-4F3B-BFDE-8437C08BC8CD}" type="datetimeFigureOut">
              <a:rPr lang="de-DE" smtClean="0"/>
              <a:t>28.07.2020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5937B-8BF7-494C-8EC4-E309D2A84F9D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4829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3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hyperlink" Target="https://fr.wikipedia.org/wiki/Label_Agriculture_biologique" TargetMode="External"/><Relationship Id="rId5" Type="http://schemas.openxmlformats.org/officeDocument/2006/relationships/tags" Target="../tags/tag5.xml"/><Relationship Id="rId15" Type="http://schemas.openxmlformats.org/officeDocument/2006/relationships/image" Target="../media/image5.png"/><Relationship Id="rId10" Type="http://schemas.openxmlformats.org/officeDocument/2006/relationships/image" Target="../media/image1.pn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Connecteur droit 83">
            <a:extLst>
              <a:ext uri="{FF2B5EF4-FFF2-40B4-BE49-F238E27FC236}">
                <a16:creationId xmlns:a16="http://schemas.microsoft.com/office/drawing/2014/main" id="{99CC90E8-7928-43E9-8910-40DCCF288275}"/>
              </a:ext>
            </a:extLst>
          </p:cNvPr>
          <p:cNvCxnSpPr>
            <a:cxnSpLocks/>
          </p:cNvCxnSpPr>
          <p:nvPr/>
        </p:nvCxnSpPr>
        <p:spPr>
          <a:xfrm flipV="1">
            <a:off x="3436750" y="5862608"/>
            <a:ext cx="0" cy="330203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ous-titre 2">
            <a:extLst>
              <a:ext uri="{FF2B5EF4-FFF2-40B4-BE49-F238E27FC236}">
                <a16:creationId xmlns:a16="http://schemas.microsoft.com/office/drawing/2014/main" id="{715CC831-B019-4FCB-AE05-6DE500FA1E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6200000">
            <a:off x="131858" y="1379000"/>
            <a:ext cx="1357220" cy="303626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r>
              <a:rPr lang="de-DE" sz="1138" dirty="0" err="1"/>
              <a:t>Entreprises</a:t>
            </a:r>
            <a:r>
              <a:rPr lang="de-DE" sz="1138" dirty="0"/>
              <a:t> </a:t>
            </a:r>
            <a:r>
              <a:rPr lang="de-DE" sz="1138" dirty="0" err="1"/>
              <a:t>eligibles</a:t>
            </a:r>
            <a:endParaRPr lang="de-DE" sz="1138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8A4285-95DB-444F-8C32-7578F9D79EF9}"/>
              </a:ext>
            </a:extLst>
          </p:cNvPr>
          <p:cNvSpPr/>
          <p:nvPr/>
        </p:nvSpPr>
        <p:spPr>
          <a:xfrm>
            <a:off x="647793" y="217602"/>
            <a:ext cx="5567270" cy="42999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38" dirty="0">
                <a:solidFill>
                  <a:schemeClr val="bg1"/>
                </a:solidFill>
              </a:rPr>
              <a:t>Plan de </a:t>
            </a:r>
            <a:r>
              <a:rPr lang="de-DE" sz="1138" dirty="0" err="1">
                <a:solidFill>
                  <a:schemeClr val="bg1"/>
                </a:solidFill>
              </a:rPr>
              <a:t>soutien</a:t>
            </a:r>
            <a:r>
              <a:rPr lang="de-DE" sz="1138" dirty="0">
                <a:solidFill>
                  <a:schemeClr val="bg1"/>
                </a:solidFill>
              </a:rPr>
              <a:t> de la </a:t>
            </a:r>
            <a:r>
              <a:rPr lang="de-DE" sz="1138" dirty="0" err="1">
                <a:solidFill>
                  <a:schemeClr val="bg1"/>
                </a:solidFill>
              </a:rPr>
              <a:t>Région</a:t>
            </a:r>
            <a:r>
              <a:rPr lang="de-DE" sz="1138" dirty="0">
                <a:solidFill>
                  <a:schemeClr val="bg1"/>
                </a:solidFill>
              </a:rPr>
              <a:t> Nouvelle Aquitaine à la </a:t>
            </a:r>
            <a:r>
              <a:rPr lang="de-DE" sz="1138" dirty="0" err="1">
                <a:solidFill>
                  <a:schemeClr val="bg1"/>
                </a:solidFill>
              </a:rPr>
              <a:t>commercialisation</a:t>
            </a:r>
            <a:r>
              <a:rPr lang="de-DE" sz="1138" dirty="0">
                <a:solidFill>
                  <a:schemeClr val="bg1"/>
                </a:solidFill>
              </a:rPr>
              <a:t> de </a:t>
            </a:r>
            <a:r>
              <a:rPr lang="de-DE" sz="1138" dirty="0" err="1">
                <a:solidFill>
                  <a:schemeClr val="bg1"/>
                </a:solidFill>
              </a:rPr>
              <a:t>produits</a:t>
            </a:r>
            <a:r>
              <a:rPr lang="de-DE" sz="1138" dirty="0">
                <a:solidFill>
                  <a:schemeClr val="bg1"/>
                </a:solidFill>
              </a:rPr>
              <a:t> </a:t>
            </a:r>
            <a:r>
              <a:rPr lang="de-DE" sz="1138" dirty="0" err="1">
                <a:solidFill>
                  <a:schemeClr val="bg1"/>
                </a:solidFill>
              </a:rPr>
              <a:t>sous</a:t>
            </a:r>
            <a:r>
              <a:rPr lang="de-DE" sz="1138" dirty="0">
                <a:solidFill>
                  <a:schemeClr val="bg1"/>
                </a:solidFill>
              </a:rPr>
              <a:t> </a:t>
            </a:r>
            <a:r>
              <a:rPr lang="de-DE" sz="1138" dirty="0" err="1">
                <a:solidFill>
                  <a:schemeClr val="bg1"/>
                </a:solidFill>
              </a:rPr>
              <a:t>certification</a:t>
            </a:r>
            <a:r>
              <a:rPr lang="de-DE" sz="1138" dirty="0">
                <a:solidFill>
                  <a:schemeClr val="bg1"/>
                </a:solidFill>
              </a:rPr>
              <a:t> </a:t>
            </a:r>
            <a:r>
              <a:rPr lang="de-DE" sz="1138" dirty="0" err="1">
                <a:solidFill>
                  <a:schemeClr val="bg1"/>
                </a:solidFill>
              </a:rPr>
              <a:t>environnementale</a:t>
            </a:r>
            <a:endParaRPr lang="de-DE" sz="1138" dirty="0">
              <a:solidFill>
                <a:schemeClr val="bg1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29F7B4A-8E49-486F-8307-6C568314DBC9}"/>
              </a:ext>
            </a:extLst>
          </p:cNvPr>
          <p:cNvSpPr txBox="1"/>
          <p:nvPr/>
        </p:nvSpPr>
        <p:spPr>
          <a:xfrm>
            <a:off x="1019275" y="2033895"/>
            <a:ext cx="5783355" cy="229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94" dirty="0"/>
              <a:t>En </a:t>
            </a:r>
            <a:r>
              <a:rPr lang="de-DE" sz="894" dirty="0" err="1"/>
              <a:t>cas</a:t>
            </a:r>
            <a:r>
              <a:rPr lang="de-DE" sz="894" dirty="0"/>
              <a:t> de </a:t>
            </a:r>
            <a:r>
              <a:rPr lang="de-DE" sz="894" dirty="0" err="1"/>
              <a:t>projet</a:t>
            </a:r>
            <a:r>
              <a:rPr lang="de-DE" sz="894" dirty="0"/>
              <a:t> </a:t>
            </a:r>
            <a:r>
              <a:rPr lang="de-DE" sz="894" dirty="0" err="1"/>
              <a:t>collectif</a:t>
            </a:r>
            <a:r>
              <a:rPr lang="de-DE" sz="894" dirty="0"/>
              <a:t> (ODG/</a:t>
            </a:r>
            <a:r>
              <a:rPr lang="de-DE" sz="894" dirty="0" err="1"/>
              <a:t>Interpro</a:t>
            </a:r>
            <a:r>
              <a:rPr lang="de-DE" sz="894" dirty="0"/>
              <a:t>) la </a:t>
            </a:r>
            <a:r>
              <a:rPr lang="de-DE" sz="894" dirty="0" err="1"/>
              <a:t>totalité</a:t>
            </a:r>
            <a:r>
              <a:rPr lang="de-DE" sz="894" dirty="0"/>
              <a:t> des </a:t>
            </a:r>
            <a:r>
              <a:rPr lang="de-DE" sz="894" dirty="0" err="1"/>
              <a:t>entreprises</a:t>
            </a:r>
            <a:r>
              <a:rPr lang="de-DE" sz="894" dirty="0"/>
              <a:t> </a:t>
            </a:r>
            <a:r>
              <a:rPr lang="de-DE" sz="894" dirty="0" err="1"/>
              <a:t>bénéficiaires</a:t>
            </a:r>
            <a:r>
              <a:rPr lang="de-DE" sz="894" dirty="0"/>
              <a:t> </a:t>
            </a:r>
            <a:r>
              <a:rPr lang="de-DE" sz="894" dirty="0" err="1"/>
              <a:t>devra</a:t>
            </a:r>
            <a:r>
              <a:rPr lang="de-DE" sz="894" dirty="0"/>
              <a:t> </a:t>
            </a:r>
            <a:r>
              <a:rPr lang="de-DE" sz="894" dirty="0" err="1"/>
              <a:t>cocher</a:t>
            </a:r>
            <a:r>
              <a:rPr lang="de-DE" sz="894" dirty="0"/>
              <a:t> </a:t>
            </a:r>
            <a:r>
              <a:rPr lang="de-DE" sz="894" dirty="0" err="1"/>
              <a:t>tous</a:t>
            </a:r>
            <a:r>
              <a:rPr lang="de-DE" sz="894" dirty="0"/>
              <a:t> </a:t>
            </a:r>
            <a:r>
              <a:rPr lang="de-DE" sz="894" dirty="0" err="1"/>
              <a:t>ces</a:t>
            </a:r>
            <a:r>
              <a:rPr lang="de-DE" sz="894" dirty="0"/>
              <a:t> </a:t>
            </a:r>
            <a:r>
              <a:rPr lang="de-DE" sz="894" dirty="0" err="1"/>
              <a:t>critères</a:t>
            </a:r>
            <a:endParaRPr lang="de-DE" sz="894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BA8AE2D-D799-496C-858E-2CC2509193D1}"/>
              </a:ext>
            </a:extLst>
          </p:cNvPr>
          <p:cNvSpPr txBox="1"/>
          <p:nvPr/>
        </p:nvSpPr>
        <p:spPr>
          <a:xfrm>
            <a:off x="1082394" y="639645"/>
            <a:ext cx="4914154" cy="229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94" dirty="0"/>
              <a:t>Mon Entreprise </a:t>
            </a:r>
            <a:r>
              <a:rPr lang="de-DE" sz="894" dirty="0" err="1"/>
              <a:t>peut</a:t>
            </a:r>
            <a:r>
              <a:rPr lang="de-DE" sz="894" dirty="0"/>
              <a:t> </a:t>
            </a:r>
            <a:r>
              <a:rPr lang="de-DE" sz="894" dirty="0" err="1"/>
              <a:t>déposer</a:t>
            </a:r>
            <a:r>
              <a:rPr lang="de-DE" sz="894" dirty="0"/>
              <a:t> </a:t>
            </a:r>
            <a:r>
              <a:rPr lang="de-DE" sz="894" dirty="0" err="1"/>
              <a:t>un</a:t>
            </a:r>
            <a:r>
              <a:rPr lang="de-DE" sz="894" dirty="0"/>
              <a:t> dossier si </a:t>
            </a:r>
            <a:r>
              <a:rPr lang="de-DE" sz="894" dirty="0" err="1"/>
              <a:t>toutes</a:t>
            </a:r>
            <a:r>
              <a:rPr lang="de-DE" sz="894" dirty="0"/>
              <a:t> </a:t>
            </a:r>
            <a:r>
              <a:rPr lang="de-DE" sz="894" dirty="0" err="1"/>
              <a:t>les</a:t>
            </a:r>
            <a:r>
              <a:rPr lang="de-DE" sz="894" dirty="0"/>
              <a:t> </a:t>
            </a:r>
            <a:r>
              <a:rPr lang="de-DE" sz="894" dirty="0" err="1"/>
              <a:t>cases</a:t>
            </a:r>
            <a:r>
              <a:rPr lang="de-DE" sz="894" dirty="0"/>
              <a:t> </a:t>
            </a:r>
            <a:r>
              <a:rPr lang="de-DE" sz="894" dirty="0" err="1"/>
              <a:t>sont</a:t>
            </a:r>
            <a:r>
              <a:rPr lang="de-DE" sz="894" dirty="0"/>
              <a:t> </a:t>
            </a:r>
            <a:r>
              <a:rPr lang="de-DE" sz="894" dirty="0" err="1"/>
              <a:t>cochées</a:t>
            </a:r>
            <a:endParaRPr lang="de-DE" sz="894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E2A87A-BF9A-4064-9ACE-D923DB8DA1C2}"/>
              </a:ext>
            </a:extLst>
          </p:cNvPr>
          <p:cNvSpPr/>
          <p:nvPr/>
        </p:nvSpPr>
        <p:spPr>
          <a:xfrm>
            <a:off x="1317333" y="962033"/>
            <a:ext cx="149962" cy="1621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63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957BDDA-2266-4776-B141-2DAB3691F412}"/>
              </a:ext>
            </a:extLst>
          </p:cNvPr>
          <p:cNvSpPr txBox="1"/>
          <p:nvPr/>
        </p:nvSpPr>
        <p:spPr>
          <a:xfrm>
            <a:off x="1485433" y="720328"/>
            <a:ext cx="4783038" cy="429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300" dirty="0"/>
          </a:p>
          <a:p>
            <a:r>
              <a:rPr lang="fr-FR" sz="894" dirty="0"/>
              <a:t>Mon entreprise fait partie d’une organisation professionnelle représentative</a:t>
            </a:r>
            <a:endParaRPr lang="de-DE" sz="13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2E00579-9919-42FA-9EA7-C628F5D13460}"/>
              </a:ext>
            </a:extLst>
          </p:cNvPr>
          <p:cNvSpPr txBox="1"/>
          <p:nvPr/>
        </p:nvSpPr>
        <p:spPr>
          <a:xfrm>
            <a:off x="691498" y="785022"/>
            <a:ext cx="4914154" cy="6300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de-DE" sz="1300" dirty="0"/>
          </a:p>
          <a:p>
            <a:pPr algn="ctr"/>
            <a:endParaRPr lang="de-DE" sz="1300" dirty="0"/>
          </a:p>
          <a:p>
            <a:pPr algn="ctr"/>
            <a:r>
              <a:rPr lang="fr-FR" sz="894" dirty="0"/>
              <a:t>Mon entreprise est à jour de toutes ses cotisations sociales et fiscales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297BDF4-3618-42A7-B403-2DD472B773E6}"/>
              </a:ext>
            </a:extLst>
          </p:cNvPr>
          <p:cNvSpPr/>
          <p:nvPr/>
        </p:nvSpPr>
        <p:spPr>
          <a:xfrm>
            <a:off x="1317333" y="1226671"/>
            <a:ext cx="149962" cy="1621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63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A876647-267F-4BC2-A8F3-D7CBD6DE9892}"/>
              </a:ext>
            </a:extLst>
          </p:cNvPr>
          <p:cNvSpPr/>
          <p:nvPr/>
        </p:nvSpPr>
        <p:spPr>
          <a:xfrm>
            <a:off x="1317333" y="1521316"/>
            <a:ext cx="149962" cy="1621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63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6D26BA-57CB-45E2-83EB-DE65931A1E3B}"/>
              </a:ext>
            </a:extLst>
          </p:cNvPr>
          <p:cNvSpPr/>
          <p:nvPr/>
        </p:nvSpPr>
        <p:spPr>
          <a:xfrm>
            <a:off x="1317333" y="1785954"/>
            <a:ext cx="149962" cy="1621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63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17352F8-C5FC-49EE-B9B9-7ACCE3695EDD}"/>
              </a:ext>
            </a:extLst>
          </p:cNvPr>
          <p:cNvSpPr txBox="1"/>
          <p:nvPr/>
        </p:nvSpPr>
        <p:spPr>
          <a:xfrm>
            <a:off x="1495970" y="1094195"/>
            <a:ext cx="4914154" cy="6300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de-DE" sz="1300" dirty="0"/>
          </a:p>
          <a:p>
            <a:endParaRPr lang="de-DE" sz="1300" dirty="0"/>
          </a:p>
          <a:p>
            <a:r>
              <a:rPr lang="fr-FR" sz="894" dirty="0"/>
              <a:t>Mon entreprise n’a pas déjà été aidée par le plan ni à titre individuel ni à titre collectif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FF07485-93A6-4BAA-B571-A3F39DA44269}"/>
              </a:ext>
            </a:extLst>
          </p:cNvPr>
          <p:cNvSpPr txBox="1"/>
          <p:nvPr/>
        </p:nvSpPr>
        <p:spPr>
          <a:xfrm>
            <a:off x="1502438" y="1359308"/>
            <a:ext cx="4914154" cy="6300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de-DE" sz="1300" dirty="0"/>
          </a:p>
          <a:p>
            <a:endParaRPr lang="de-DE" sz="1300" dirty="0"/>
          </a:p>
          <a:p>
            <a:r>
              <a:rPr lang="fr-FR" sz="894" dirty="0"/>
              <a:t>N’est pas gérée par le même gérant qu’une autre entreprise déjà aidée par le plan (hors caves coop)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131E228E-FC46-41D0-83E0-FDBF6AC0AC06}"/>
              </a:ext>
            </a:extLst>
          </p:cNvPr>
          <p:cNvSpPr txBox="1"/>
          <p:nvPr/>
        </p:nvSpPr>
        <p:spPr>
          <a:xfrm>
            <a:off x="1487864" y="1754645"/>
            <a:ext cx="4914154" cy="4924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de-DE" sz="1300" dirty="0"/>
          </a:p>
          <a:p>
            <a:endParaRPr lang="de-DE" sz="1300" dirty="0"/>
          </a:p>
        </p:txBody>
      </p:sp>
      <p:sp>
        <p:nvSpPr>
          <p:cNvPr id="21" name="Sous-titre 2">
            <a:extLst>
              <a:ext uri="{FF2B5EF4-FFF2-40B4-BE49-F238E27FC236}">
                <a16:creationId xmlns:a16="http://schemas.microsoft.com/office/drawing/2014/main" id="{E718D516-1C3B-4CA9-8DB5-65F646AD0FD0}"/>
              </a:ext>
            </a:extLst>
          </p:cNvPr>
          <p:cNvSpPr txBox="1">
            <a:spLocks/>
          </p:cNvSpPr>
          <p:nvPr/>
        </p:nvSpPr>
        <p:spPr>
          <a:xfrm rot="16200000">
            <a:off x="204147" y="2725140"/>
            <a:ext cx="1221074" cy="3036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74295" tIns="37148" rIns="74295" bIns="37148" rtlCol="0"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38" dirty="0"/>
              <a:t>Vins </a:t>
            </a:r>
            <a:r>
              <a:rPr lang="de-DE" sz="1138" dirty="0" err="1"/>
              <a:t>eligibles</a:t>
            </a:r>
            <a:endParaRPr lang="de-DE" sz="1138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78C587B-C782-4F2D-AB8E-B32E642DEA29}"/>
              </a:ext>
            </a:extLst>
          </p:cNvPr>
          <p:cNvSpPr txBox="1"/>
          <p:nvPr/>
        </p:nvSpPr>
        <p:spPr>
          <a:xfrm>
            <a:off x="492417" y="2272424"/>
            <a:ext cx="5783355" cy="229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94" dirty="0"/>
              <a:t>2 </a:t>
            </a:r>
            <a:r>
              <a:rPr lang="de-DE" sz="894" dirty="0" err="1"/>
              <a:t>critères</a:t>
            </a:r>
            <a:r>
              <a:rPr lang="de-DE" sz="894" dirty="0"/>
              <a:t> </a:t>
            </a:r>
            <a:r>
              <a:rPr lang="de-DE" sz="894" dirty="0" err="1"/>
              <a:t>cumulatifs</a:t>
            </a:r>
            <a:endParaRPr lang="de-DE" sz="894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4562AE1-2961-471F-B67E-CC1C81B70880}"/>
              </a:ext>
            </a:extLst>
          </p:cNvPr>
          <p:cNvSpPr/>
          <p:nvPr/>
        </p:nvSpPr>
        <p:spPr>
          <a:xfrm>
            <a:off x="1178220" y="2537974"/>
            <a:ext cx="149962" cy="1621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63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6F098E-6310-47A2-954C-1C028E555C04}"/>
              </a:ext>
            </a:extLst>
          </p:cNvPr>
          <p:cNvSpPr/>
          <p:nvPr/>
        </p:nvSpPr>
        <p:spPr>
          <a:xfrm>
            <a:off x="4463225" y="2537974"/>
            <a:ext cx="149962" cy="1621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63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D79EE296-5409-4F09-94DD-3FA6438E7168}"/>
              </a:ext>
            </a:extLst>
          </p:cNvPr>
          <p:cNvSpPr txBox="1"/>
          <p:nvPr/>
        </p:nvSpPr>
        <p:spPr>
          <a:xfrm>
            <a:off x="1416022" y="2460494"/>
            <a:ext cx="1117996" cy="36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94" dirty="0"/>
              <a:t>Vins AOC </a:t>
            </a:r>
            <a:r>
              <a:rPr lang="de-DE" sz="894" dirty="0" err="1"/>
              <a:t>ou</a:t>
            </a:r>
            <a:r>
              <a:rPr lang="de-DE" sz="894" dirty="0"/>
              <a:t> IGP</a:t>
            </a:r>
          </a:p>
          <a:p>
            <a:r>
              <a:rPr lang="de-DE" sz="894" dirty="0"/>
              <a:t>Nouvelle Aquitaine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115E945A-CFD9-48E6-A433-CE53386C861D}"/>
              </a:ext>
            </a:extLst>
          </p:cNvPr>
          <p:cNvSpPr txBox="1"/>
          <p:nvPr/>
        </p:nvSpPr>
        <p:spPr>
          <a:xfrm>
            <a:off x="4670110" y="2460494"/>
            <a:ext cx="1598361" cy="36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94" dirty="0"/>
              <a:t>Vins </a:t>
            </a:r>
            <a:r>
              <a:rPr lang="de-DE" sz="894" dirty="0" err="1"/>
              <a:t>certifiés</a:t>
            </a:r>
            <a:r>
              <a:rPr lang="de-DE" sz="894" dirty="0"/>
              <a:t> HVE 3, Terra </a:t>
            </a:r>
            <a:r>
              <a:rPr lang="de-DE" sz="894" dirty="0" err="1"/>
              <a:t>Vitis</a:t>
            </a:r>
            <a:r>
              <a:rPr lang="de-DE" sz="894" dirty="0"/>
              <a:t>, AB </a:t>
            </a:r>
            <a:r>
              <a:rPr lang="de-DE" sz="894" dirty="0" err="1"/>
              <a:t>ou</a:t>
            </a:r>
            <a:r>
              <a:rPr lang="de-DE" sz="894" dirty="0"/>
              <a:t> en </a:t>
            </a:r>
            <a:r>
              <a:rPr lang="de-DE" sz="894" dirty="0" err="1"/>
              <a:t>conversion</a:t>
            </a:r>
            <a:r>
              <a:rPr lang="de-DE" sz="894" dirty="0"/>
              <a:t> AB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3BDCA941-B5FB-456F-82DB-DAC4CA87E0FF}"/>
              </a:ext>
            </a:extLst>
          </p:cNvPr>
          <p:cNvSpPr txBox="1"/>
          <p:nvPr/>
        </p:nvSpPr>
        <p:spPr>
          <a:xfrm>
            <a:off x="1134531" y="3137394"/>
            <a:ext cx="5060599" cy="36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94" dirty="0" err="1"/>
              <a:t>Les</a:t>
            </a:r>
            <a:r>
              <a:rPr lang="de-DE" sz="894" dirty="0"/>
              <a:t> </a:t>
            </a:r>
            <a:r>
              <a:rPr lang="de-DE" sz="894" dirty="0" err="1"/>
              <a:t>vins</a:t>
            </a:r>
            <a:r>
              <a:rPr lang="de-DE" sz="894" dirty="0"/>
              <a:t> </a:t>
            </a:r>
            <a:r>
              <a:rPr lang="de-DE" sz="894" dirty="0" err="1"/>
              <a:t>concernés</a:t>
            </a:r>
            <a:r>
              <a:rPr lang="de-DE" sz="894" dirty="0"/>
              <a:t> par </a:t>
            </a:r>
            <a:r>
              <a:rPr lang="de-DE" sz="894" dirty="0" err="1"/>
              <a:t>les</a:t>
            </a:r>
            <a:r>
              <a:rPr lang="de-DE" sz="894" dirty="0"/>
              <a:t> </a:t>
            </a:r>
            <a:r>
              <a:rPr lang="de-DE" sz="894" dirty="0" err="1"/>
              <a:t>actions</a:t>
            </a:r>
            <a:r>
              <a:rPr lang="de-DE" sz="894" dirty="0"/>
              <a:t> </a:t>
            </a:r>
            <a:r>
              <a:rPr lang="de-DE" sz="894" dirty="0" err="1"/>
              <a:t>doivent</a:t>
            </a:r>
            <a:r>
              <a:rPr lang="de-DE" sz="894" dirty="0"/>
              <a:t> </a:t>
            </a:r>
            <a:r>
              <a:rPr lang="de-DE" sz="894" dirty="0" err="1"/>
              <a:t>être</a:t>
            </a:r>
            <a:r>
              <a:rPr lang="de-DE" sz="894" dirty="0"/>
              <a:t> </a:t>
            </a:r>
            <a:r>
              <a:rPr lang="de-DE" sz="894" dirty="0" err="1"/>
              <a:t>déjà</a:t>
            </a:r>
            <a:r>
              <a:rPr lang="de-DE" sz="894" dirty="0"/>
              <a:t> </a:t>
            </a:r>
            <a:r>
              <a:rPr lang="de-DE" sz="894" dirty="0" err="1"/>
              <a:t>certifiés</a:t>
            </a:r>
            <a:r>
              <a:rPr lang="de-DE" sz="894" dirty="0"/>
              <a:t> /  En </a:t>
            </a:r>
            <a:r>
              <a:rPr lang="de-DE" sz="894" dirty="0" err="1"/>
              <a:t>cas</a:t>
            </a:r>
            <a:r>
              <a:rPr lang="de-DE" sz="894" dirty="0"/>
              <a:t> de </a:t>
            </a:r>
            <a:r>
              <a:rPr lang="de-DE" sz="894" dirty="0" err="1"/>
              <a:t>certification</a:t>
            </a:r>
            <a:r>
              <a:rPr lang="de-DE" sz="894" dirty="0"/>
              <a:t> </a:t>
            </a:r>
            <a:r>
              <a:rPr lang="de-DE" sz="894" dirty="0" err="1"/>
              <a:t>récente</a:t>
            </a:r>
            <a:r>
              <a:rPr lang="de-DE" sz="894" dirty="0"/>
              <a:t>, </a:t>
            </a:r>
            <a:r>
              <a:rPr lang="de-DE" sz="894" dirty="0" err="1"/>
              <a:t>l‘aide</a:t>
            </a:r>
            <a:r>
              <a:rPr lang="de-DE" sz="894" dirty="0"/>
              <a:t> ne </a:t>
            </a:r>
            <a:r>
              <a:rPr lang="de-DE" sz="894" dirty="0" err="1"/>
              <a:t>pourra</a:t>
            </a:r>
            <a:r>
              <a:rPr lang="de-DE" sz="894" dirty="0"/>
              <a:t> </a:t>
            </a:r>
            <a:r>
              <a:rPr lang="de-DE" sz="894" dirty="0" err="1"/>
              <a:t>porter</a:t>
            </a:r>
            <a:r>
              <a:rPr lang="de-DE" sz="894" dirty="0"/>
              <a:t> </a:t>
            </a:r>
            <a:r>
              <a:rPr lang="de-DE" sz="894" dirty="0" err="1"/>
              <a:t>que</a:t>
            </a:r>
            <a:r>
              <a:rPr lang="de-DE" sz="894" dirty="0"/>
              <a:t> </a:t>
            </a:r>
            <a:r>
              <a:rPr lang="de-DE" sz="894" dirty="0" err="1"/>
              <a:t>sur</a:t>
            </a:r>
            <a:r>
              <a:rPr lang="de-DE" sz="894" dirty="0"/>
              <a:t> </a:t>
            </a:r>
            <a:r>
              <a:rPr lang="de-DE" sz="894" dirty="0" err="1"/>
              <a:t>les</a:t>
            </a:r>
            <a:r>
              <a:rPr lang="de-DE" sz="894" dirty="0"/>
              <a:t> </a:t>
            </a:r>
            <a:r>
              <a:rPr lang="de-DE" sz="894" dirty="0" err="1"/>
              <a:t>millésimes</a:t>
            </a:r>
            <a:r>
              <a:rPr lang="de-DE" sz="894" dirty="0"/>
              <a:t> </a:t>
            </a:r>
            <a:r>
              <a:rPr lang="de-DE" sz="894" dirty="0" err="1"/>
              <a:t>certifiés</a:t>
            </a:r>
            <a:endParaRPr lang="de-DE" sz="894" dirty="0"/>
          </a:p>
        </p:txBody>
      </p:sp>
      <p:pic>
        <p:nvPicPr>
          <p:cNvPr id="29" name="Image 28" descr="Une image contenant assis, signe, alimentation, horloge&#10;&#10;Description générée automatiquement">
            <a:extLst>
              <a:ext uri="{FF2B5EF4-FFF2-40B4-BE49-F238E27FC236}">
                <a16:creationId xmlns:a16="http://schemas.microsoft.com/office/drawing/2014/main" id="{BC3A8777-16D0-46CB-A34A-2EA11BE73AE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5768902" y="2806201"/>
            <a:ext cx="227645" cy="320032"/>
          </a:xfrm>
          <a:prstGeom prst="rect">
            <a:avLst/>
          </a:prstGeom>
        </p:spPr>
      </p:pic>
      <p:pic>
        <p:nvPicPr>
          <p:cNvPr id="1026" name="Picture 2" descr="La Haute Valeur Environnementale | HVE - Haute Valeur Environnementale">
            <a:extLst>
              <a:ext uri="{FF2B5EF4-FFF2-40B4-BE49-F238E27FC236}">
                <a16:creationId xmlns:a16="http://schemas.microsoft.com/office/drawing/2014/main" id="{EF6778EF-AA89-4EF0-9745-92FD15A80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741" y="2815456"/>
            <a:ext cx="350096" cy="35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C874131-C215-41E1-A2B0-3685266335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36" r="3652" b="27984"/>
          <a:stretch/>
        </p:blipFill>
        <p:spPr bwMode="auto">
          <a:xfrm>
            <a:off x="5127426" y="2832428"/>
            <a:ext cx="376583" cy="35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Image 1024">
            <a:extLst>
              <a:ext uri="{FF2B5EF4-FFF2-40B4-BE49-F238E27FC236}">
                <a16:creationId xmlns:a16="http://schemas.microsoft.com/office/drawing/2014/main" id="{0C98CD4F-C1B3-420F-BD54-4429A5E9DDE0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6666" t="2823" r="12705" b="13268"/>
          <a:stretch/>
        </p:blipFill>
        <p:spPr>
          <a:xfrm>
            <a:off x="1645733" y="2779531"/>
            <a:ext cx="385988" cy="386020"/>
          </a:xfrm>
          <a:prstGeom prst="ellipse">
            <a:avLst/>
          </a:prstGeom>
        </p:spPr>
      </p:pic>
      <p:sp>
        <p:nvSpPr>
          <p:cNvPr id="36" name="Sous-titre 2">
            <a:extLst>
              <a:ext uri="{FF2B5EF4-FFF2-40B4-BE49-F238E27FC236}">
                <a16:creationId xmlns:a16="http://schemas.microsoft.com/office/drawing/2014/main" id="{4F7C29A0-7E0E-413F-8428-84751CBB7557}"/>
              </a:ext>
            </a:extLst>
          </p:cNvPr>
          <p:cNvSpPr txBox="1">
            <a:spLocks/>
          </p:cNvSpPr>
          <p:nvPr/>
        </p:nvSpPr>
        <p:spPr>
          <a:xfrm rot="16200000">
            <a:off x="-215587" y="4490671"/>
            <a:ext cx="2069230" cy="3036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74295" tIns="37148" rIns="74295" bIns="37148" rtlCol="0"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38" dirty="0" err="1"/>
              <a:t>Dépenses</a:t>
            </a:r>
            <a:r>
              <a:rPr lang="de-DE" sz="1138" dirty="0"/>
              <a:t>  </a:t>
            </a:r>
            <a:r>
              <a:rPr lang="de-DE" sz="1138" dirty="0" err="1"/>
              <a:t>eligibles</a:t>
            </a:r>
            <a:endParaRPr lang="de-DE" sz="1138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791B930-DE1F-40A7-BF3C-F09E0F2481DF}"/>
              </a:ext>
            </a:extLst>
          </p:cNvPr>
          <p:cNvSpPr/>
          <p:nvPr/>
        </p:nvSpPr>
        <p:spPr>
          <a:xfrm>
            <a:off x="1253201" y="3947767"/>
            <a:ext cx="149962" cy="1621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63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A80A137-FA1D-4FB8-A8ED-A2FEABC0D800}"/>
              </a:ext>
            </a:extLst>
          </p:cNvPr>
          <p:cNvSpPr/>
          <p:nvPr/>
        </p:nvSpPr>
        <p:spPr>
          <a:xfrm>
            <a:off x="3740986" y="3944381"/>
            <a:ext cx="149962" cy="1621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63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AD033E7-3517-4B83-86EF-A32D1CA3641A}"/>
              </a:ext>
            </a:extLst>
          </p:cNvPr>
          <p:cNvSpPr/>
          <p:nvPr/>
        </p:nvSpPr>
        <p:spPr>
          <a:xfrm>
            <a:off x="1253201" y="4589597"/>
            <a:ext cx="149962" cy="1621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63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4B71FCD-98BB-4E7B-A197-E39228C2C7CD}"/>
              </a:ext>
            </a:extLst>
          </p:cNvPr>
          <p:cNvSpPr/>
          <p:nvPr/>
        </p:nvSpPr>
        <p:spPr>
          <a:xfrm>
            <a:off x="3740986" y="4589596"/>
            <a:ext cx="149962" cy="1621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63"/>
          </a:p>
        </p:txBody>
      </p:sp>
      <p:sp>
        <p:nvSpPr>
          <p:cNvPr id="44" name="Shop">
            <a:extLst>
              <a:ext uri="{FF2B5EF4-FFF2-40B4-BE49-F238E27FC236}">
                <a16:creationId xmlns:a16="http://schemas.microsoft.com/office/drawing/2014/main" id="{E8CC708E-2F00-4E77-9155-0B115D4336FC}"/>
              </a:ext>
            </a:extLst>
          </p:cNvPr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1548800" y="4597363"/>
            <a:ext cx="397506" cy="350096"/>
          </a:xfrm>
          <a:custGeom>
            <a:avLst/>
            <a:gdLst>
              <a:gd name="T0" fmla="*/ 454 w 481"/>
              <a:gd name="T1" fmla="*/ 0 h 425"/>
              <a:gd name="T2" fmla="*/ 30 w 481"/>
              <a:gd name="T3" fmla="*/ 0 h 425"/>
              <a:gd name="T4" fmla="*/ 30 w 481"/>
              <a:gd name="T5" fmla="*/ 51 h 425"/>
              <a:gd name="T6" fmla="*/ 454 w 481"/>
              <a:gd name="T7" fmla="*/ 51 h 425"/>
              <a:gd name="T8" fmla="*/ 454 w 481"/>
              <a:gd name="T9" fmla="*/ 0 h 425"/>
              <a:gd name="T10" fmla="*/ 480 w 481"/>
              <a:gd name="T11" fmla="*/ 266 h 425"/>
              <a:gd name="T12" fmla="*/ 480 w 481"/>
              <a:gd name="T13" fmla="*/ 209 h 425"/>
              <a:gd name="T14" fmla="*/ 454 w 481"/>
              <a:gd name="T15" fmla="*/ 76 h 425"/>
              <a:gd name="T16" fmla="*/ 30 w 481"/>
              <a:gd name="T17" fmla="*/ 76 h 425"/>
              <a:gd name="T18" fmla="*/ 0 w 481"/>
              <a:gd name="T19" fmla="*/ 209 h 425"/>
              <a:gd name="T20" fmla="*/ 0 w 481"/>
              <a:gd name="T21" fmla="*/ 266 h 425"/>
              <a:gd name="T22" fmla="*/ 30 w 481"/>
              <a:gd name="T23" fmla="*/ 266 h 425"/>
              <a:gd name="T24" fmla="*/ 30 w 481"/>
              <a:gd name="T25" fmla="*/ 424 h 425"/>
              <a:gd name="T26" fmla="*/ 296 w 481"/>
              <a:gd name="T27" fmla="*/ 424 h 425"/>
              <a:gd name="T28" fmla="*/ 296 w 481"/>
              <a:gd name="T29" fmla="*/ 266 h 425"/>
              <a:gd name="T30" fmla="*/ 403 w 481"/>
              <a:gd name="T31" fmla="*/ 266 h 425"/>
              <a:gd name="T32" fmla="*/ 403 w 481"/>
              <a:gd name="T33" fmla="*/ 424 h 425"/>
              <a:gd name="T34" fmla="*/ 454 w 481"/>
              <a:gd name="T35" fmla="*/ 424 h 425"/>
              <a:gd name="T36" fmla="*/ 454 w 481"/>
              <a:gd name="T37" fmla="*/ 266 h 425"/>
              <a:gd name="T38" fmla="*/ 480 w 481"/>
              <a:gd name="T39" fmla="*/ 266 h 425"/>
              <a:gd name="T40" fmla="*/ 240 w 481"/>
              <a:gd name="T41" fmla="*/ 373 h 425"/>
              <a:gd name="T42" fmla="*/ 81 w 481"/>
              <a:gd name="T43" fmla="*/ 373 h 425"/>
              <a:gd name="T44" fmla="*/ 81 w 481"/>
              <a:gd name="T45" fmla="*/ 266 h 425"/>
              <a:gd name="T46" fmla="*/ 240 w 481"/>
              <a:gd name="T47" fmla="*/ 266 h 425"/>
              <a:gd name="T48" fmla="*/ 240 w 481"/>
              <a:gd name="T49" fmla="*/ 373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81" h="425">
                <a:moveTo>
                  <a:pt x="454" y="0"/>
                </a:moveTo>
                <a:lnTo>
                  <a:pt x="30" y="0"/>
                </a:lnTo>
                <a:lnTo>
                  <a:pt x="30" y="51"/>
                </a:lnTo>
                <a:lnTo>
                  <a:pt x="454" y="51"/>
                </a:lnTo>
                <a:lnTo>
                  <a:pt x="454" y="0"/>
                </a:lnTo>
                <a:close/>
                <a:moveTo>
                  <a:pt x="480" y="266"/>
                </a:moveTo>
                <a:lnTo>
                  <a:pt x="480" y="209"/>
                </a:lnTo>
                <a:lnTo>
                  <a:pt x="454" y="76"/>
                </a:lnTo>
                <a:lnTo>
                  <a:pt x="30" y="76"/>
                </a:lnTo>
                <a:lnTo>
                  <a:pt x="0" y="209"/>
                </a:lnTo>
                <a:lnTo>
                  <a:pt x="0" y="266"/>
                </a:lnTo>
                <a:lnTo>
                  <a:pt x="30" y="266"/>
                </a:lnTo>
                <a:lnTo>
                  <a:pt x="30" y="424"/>
                </a:lnTo>
                <a:lnTo>
                  <a:pt x="296" y="424"/>
                </a:lnTo>
                <a:lnTo>
                  <a:pt x="296" y="266"/>
                </a:lnTo>
                <a:lnTo>
                  <a:pt x="403" y="266"/>
                </a:lnTo>
                <a:lnTo>
                  <a:pt x="403" y="424"/>
                </a:lnTo>
                <a:lnTo>
                  <a:pt x="454" y="424"/>
                </a:lnTo>
                <a:lnTo>
                  <a:pt x="454" y="266"/>
                </a:lnTo>
                <a:lnTo>
                  <a:pt x="480" y="266"/>
                </a:lnTo>
                <a:close/>
                <a:moveTo>
                  <a:pt x="240" y="373"/>
                </a:moveTo>
                <a:lnTo>
                  <a:pt x="81" y="373"/>
                </a:lnTo>
                <a:lnTo>
                  <a:pt x="81" y="266"/>
                </a:lnTo>
                <a:lnTo>
                  <a:pt x="240" y="266"/>
                </a:lnTo>
                <a:lnTo>
                  <a:pt x="240" y="373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defTabSz="742950">
              <a:defRPr/>
            </a:pPr>
            <a:endParaRPr lang="en-US" sz="1463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53" name="Glass">
            <a:extLst>
              <a:ext uri="{FF2B5EF4-FFF2-40B4-BE49-F238E27FC236}">
                <a16:creationId xmlns:a16="http://schemas.microsoft.com/office/drawing/2014/main" id="{91702EBC-8732-4ECF-86FB-64E8D07205B8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645734" y="3885926"/>
            <a:ext cx="205004" cy="441127"/>
            <a:chOff x="13768387" y="-3351213"/>
            <a:chExt cx="177800" cy="382588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54" name="Freeform 674">
              <a:extLst>
                <a:ext uri="{FF2B5EF4-FFF2-40B4-BE49-F238E27FC236}">
                  <a16:creationId xmlns:a16="http://schemas.microsoft.com/office/drawing/2014/main" id="{E29286AF-21A2-43F2-9CF9-ACCDE8B4CA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68387" y="-3351213"/>
              <a:ext cx="177800" cy="219075"/>
            </a:xfrm>
            <a:custGeom>
              <a:avLst/>
              <a:gdLst>
                <a:gd name="T0" fmla="*/ 855 w 1711"/>
                <a:gd name="T1" fmla="*/ 2093 h 2093"/>
                <a:gd name="T2" fmla="*/ 180 w 1711"/>
                <a:gd name="T3" fmla="*/ 1799 h 2093"/>
                <a:gd name="T4" fmla="*/ 0 w 1711"/>
                <a:gd name="T5" fmla="*/ 1148 h 2093"/>
                <a:gd name="T6" fmla="*/ 412 w 1711"/>
                <a:gd name="T7" fmla="*/ 0 h 2093"/>
                <a:gd name="T8" fmla="*/ 1298 w 1711"/>
                <a:gd name="T9" fmla="*/ 0 h 2093"/>
                <a:gd name="T10" fmla="*/ 1711 w 1711"/>
                <a:gd name="T11" fmla="*/ 1148 h 2093"/>
                <a:gd name="T12" fmla="*/ 1530 w 1711"/>
                <a:gd name="T13" fmla="*/ 1799 h 2093"/>
                <a:gd name="T14" fmla="*/ 855 w 1711"/>
                <a:gd name="T15" fmla="*/ 2093 h 2093"/>
                <a:gd name="T16" fmla="*/ 414 w 1711"/>
                <a:gd name="T17" fmla="*/ 100 h 2093"/>
                <a:gd name="T18" fmla="*/ 201 w 1711"/>
                <a:gd name="T19" fmla="*/ 514 h 2093"/>
                <a:gd name="T20" fmla="*/ 111 w 1711"/>
                <a:gd name="T21" fmla="*/ 1334 h 2093"/>
                <a:gd name="T22" fmla="*/ 855 w 1711"/>
                <a:gd name="T23" fmla="*/ 1993 h 2093"/>
                <a:gd name="T24" fmla="*/ 1599 w 1711"/>
                <a:gd name="T25" fmla="*/ 1334 h 2093"/>
                <a:gd name="T26" fmla="*/ 1509 w 1711"/>
                <a:gd name="T27" fmla="*/ 514 h 2093"/>
                <a:gd name="T28" fmla="*/ 1297 w 1711"/>
                <a:gd name="T29" fmla="*/ 100 h 2093"/>
                <a:gd name="T30" fmla="*/ 414 w 1711"/>
                <a:gd name="T31" fmla="*/ 100 h 2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1" h="2093">
                  <a:moveTo>
                    <a:pt x="855" y="2093"/>
                  </a:moveTo>
                  <a:cubicBezTo>
                    <a:pt x="553" y="2093"/>
                    <a:pt x="326" y="1994"/>
                    <a:pt x="180" y="1799"/>
                  </a:cubicBezTo>
                  <a:cubicBezTo>
                    <a:pt x="60" y="1638"/>
                    <a:pt x="0" y="1419"/>
                    <a:pt x="0" y="1148"/>
                  </a:cubicBezTo>
                  <a:cubicBezTo>
                    <a:pt x="0" y="644"/>
                    <a:pt x="231" y="0"/>
                    <a:pt x="412" y="0"/>
                  </a:cubicBezTo>
                  <a:lnTo>
                    <a:pt x="1298" y="0"/>
                  </a:lnTo>
                  <a:cubicBezTo>
                    <a:pt x="1479" y="0"/>
                    <a:pt x="1711" y="644"/>
                    <a:pt x="1711" y="1148"/>
                  </a:cubicBezTo>
                  <a:cubicBezTo>
                    <a:pt x="1711" y="1419"/>
                    <a:pt x="1650" y="1638"/>
                    <a:pt x="1530" y="1799"/>
                  </a:cubicBezTo>
                  <a:cubicBezTo>
                    <a:pt x="1384" y="1994"/>
                    <a:pt x="1157" y="2093"/>
                    <a:pt x="855" y="2093"/>
                  </a:cubicBezTo>
                  <a:close/>
                  <a:moveTo>
                    <a:pt x="414" y="100"/>
                  </a:moveTo>
                  <a:cubicBezTo>
                    <a:pt x="382" y="110"/>
                    <a:pt x="285" y="244"/>
                    <a:pt x="201" y="514"/>
                  </a:cubicBezTo>
                  <a:cubicBezTo>
                    <a:pt x="113" y="797"/>
                    <a:pt x="80" y="1096"/>
                    <a:pt x="111" y="1334"/>
                  </a:cubicBezTo>
                  <a:cubicBezTo>
                    <a:pt x="167" y="1771"/>
                    <a:pt x="418" y="1993"/>
                    <a:pt x="855" y="1993"/>
                  </a:cubicBezTo>
                  <a:cubicBezTo>
                    <a:pt x="1293" y="1993"/>
                    <a:pt x="1543" y="1771"/>
                    <a:pt x="1599" y="1334"/>
                  </a:cubicBezTo>
                  <a:cubicBezTo>
                    <a:pt x="1630" y="1096"/>
                    <a:pt x="1597" y="797"/>
                    <a:pt x="1509" y="514"/>
                  </a:cubicBezTo>
                  <a:cubicBezTo>
                    <a:pt x="1425" y="244"/>
                    <a:pt x="1329" y="110"/>
                    <a:pt x="1297" y="100"/>
                  </a:cubicBezTo>
                  <a:lnTo>
                    <a:pt x="414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742950">
                <a:defRPr/>
              </a:pPr>
              <a:endParaRPr lang="en-US" sz="1463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" name="Freeform 675">
              <a:extLst>
                <a:ext uri="{FF2B5EF4-FFF2-40B4-BE49-F238E27FC236}">
                  <a16:creationId xmlns:a16="http://schemas.microsoft.com/office/drawing/2014/main" id="{260D1947-DF16-451E-B11D-E5F92E651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93787" y="-2979738"/>
              <a:ext cx="127000" cy="11113"/>
            </a:xfrm>
            <a:custGeom>
              <a:avLst/>
              <a:gdLst>
                <a:gd name="T0" fmla="*/ 1170 w 1220"/>
                <a:gd name="T1" fmla="*/ 106 h 106"/>
                <a:gd name="T2" fmla="*/ 1170 w 1220"/>
                <a:gd name="T3" fmla="*/ 106 h 106"/>
                <a:gd name="T4" fmla="*/ 50 w 1220"/>
                <a:gd name="T5" fmla="*/ 100 h 106"/>
                <a:gd name="T6" fmla="*/ 0 w 1220"/>
                <a:gd name="T7" fmla="*/ 50 h 106"/>
                <a:gd name="T8" fmla="*/ 50 w 1220"/>
                <a:gd name="T9" fmla="*/ 0 h 106"/>
                <a:gd name="T10" fmla="*/ 50 w 1220"/>
                <a:gd name="T11" fmla="*/ 0 h 106"/>
                <a:gd name="T12" fmla="*/ 1170 w 1220"/>
                <a:gd name="T13" fmla="*/ 6 h 106"/>
                <a:gd name="T14" fmla="*/ 1220 w 1220"/>
                <a:gd name="T15" fmla="*/ 56 h 106"/>
                <a:gd name="T16" fmla="*/ 1170 w 1220"/>
                <a:gd name="T1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0" h="106">
                  <a:moveTo>
                    <a:pt x="1170" y="106"/>
                  </a:moveTo>
                  <a:lnTo>
                    <a:pt x="1170" y="106"/>
                  </a:lnTo>
                  <a:lnTo>
                    <a:pt x="50" y="100"/>
                  </a:lnTo>
                  <a:cubicBezTo>
                    <a:pt x="22" y="100"/>
                    <a:pt x="0" y="78"/>
                    <a:pt x="0" y="50"/>
                  </a:cubicBezTo>
                  <a:cubicBezTo>
                    <a:pt x="0" y="22"/>
                    <a:pt x="23" y="0"/>
                    <a:pt x="50" y="0"/>
                  </a:cubicBezTo>
                  <a:lnTo>
                    <a:pt x="50" y="0"/>
                  </a:lnTo>
                  <a:lnTo>
                    <a:pt x="1170" y="6"/>
                  </a:lnTo>
                  <a:cubicBezTo>
                    <a:pt x="1198" y="6"/>
                    <a:pt x="1220" y="29"/>
                    <a:pt x="1220" y="56"/>
                  </a:cubicBezTo>
                  <a:cubicBezTo>
                    <a:pt x="1220" y="84"/>
                    <a:pt x="1198" y="106"/>
                    <a:pt x="1170" y="1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742950">
                <a:defRPr/>
              </a:pPr>
              <a:endParaRPr lang="en-US" sz="1463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" name="Freeform 676">
              <a:extLst>
                <a:ext uri="{FF2B5EF4-FFF2-40B4-BE49-F238E27FC236}">
                  <a16:creationId xmlns:a16="http://schemas.microsoft.com/office/drawing/2014/main" id="{C678BACD-D41C-48EE-A022-88EDEA63A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2524" y="-3141663"/>
              <a:ext cx="9525" cy="173038"/>
            </a:xfrm>
            <a:custGeom>
              <a:avLst/>
              <a:gdLst>
                <a:gd name="T0" fmla="*/ 50 w 100"/>
                <a:gd name="T1" fmla="*/ 1650 h 1650"/>
                <a:gd name="T2" fmla="*/ 0 w 100"/>
                <a:gd name="T3" fmla="*/ 1600 h 1650"/>
                <a:gd name="T4" fmla="*/ 0 w 100"/>
                <a:gd name="T5" fmla="*/ 50 h 1650"/>
                <a:gd name="T6" fmla="*/ 50 w 100"/>
                <a:gd name="T7" fmla="*/ 0 h 1650"/>
                <a:gd name="T8" fmla="*/ 100 w 100"/>
                <a:gd name="T9" fmla="*/ 50 h 1650"/>
                <a:gd name="T10" fmla="*/ 100 w 100"/>
                <a:gd name="T11" fmla="*/ 1600 h 1650"/>
                <a:gd name="T12" fmla="*/ 50 w 100"/>
                <a:gd name="T13" fmla="*/ 1650 h 1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1650">
                  <a:moveTo>
                    <a:pt x="50" y="1650"/>
                  </a:moveTo>
                  <a:cubicBezTo>
                    <a:pt x="23" y="1650"/>
                    <a:pt x="0" y="1628"/>
                    <a:pt x="0" y="1600"/>
                  </a:cubicBezTo>
                  <a:lnTo>
                    <a:pt x="0" y="50"/>
                  </a:lnTo>
                  <a:cubicBezTo>
                    <a:pt x="0" y="22"/>
                    <a:pt x="23" y="0"/>
                    <a:pt x="50" y="0"/>
                  </a:cubicBezTo>
                  <a:cubicBezTo>
                    <a:pt x="78" y="0"/>
                    <a:pt x="100" y="22"/>
                    <a:pt x="100" y="50"/>
                  </a:cubicBezTo>
                  <a:lnTo>
                    <a:pt x="100" y="1600"/>
                  </a:lnTo>
                  <a:cubicBezTo>
                    <a:pt x="100" y="1628"/>
                    <a:pt x="78" y="1650"/>
                    <a:pt x="50" y="16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742950">
                <a:defRPr/>
              </a:pPr>
              <a:endParaRPr lang="en-US" sz="1463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" name="Freeform 677">
              <a:extLst>
                <a:ext uri="{FF2B5EF4-FFF2-40B4-BE49-F238E27FC236}">
                  <a16:creationId xmlns:a16="http://schemas.microsoft.com/office/drawing/2014/main" id="{B784886D-5D52-43CE-B435-398D0D7FA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93787" y="-3211513"/>
              <a:ext cx="127000" cy="11113"/>
            </a:xfrm>
            <a:custGeom>
              <a:avLst/>
              <a:gdLst>
                <a:gd name="T0" fmla="*/ 1157 w 1207"/>
                <a:gd name="T1" fmla="*/ 100 h 100"/>
                <a:gd name="T2" fmla="*/ 50 w 1207"/>
                <a:gd name="T3" fmla="*/ 100 h 100"/>
                <a:gd name="T4" fmla="*/ 0 w 1207"/>
                <a:gd name="T5" fmla="*/ 50 h 100"/>
                <a:gd name="T6" fmla="*/ 50 w 1207"/>
                <a:gd name="T7" fmla="*/ 0 h 100"/>
                <a:gd name="T8" fmla="*/ 1157 w 1207"/>
                <a:gd name="T9" fmla="*/ 0 h 100"/>
                <a:gd name="T10" fmla="*/ 1207 w 1207"/>
                <a:gd name="T11" fmla="*/ 50 h 100"/>
                <a:gd name="T12" fmla="*/ 1157 w 1207"/>
                <a:gd name="T1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7" h="100">
                  <a:moveTo>
                    <a:pt x="1157" y="100"/>
                  </a:moveTo>
                  <a:lnTo>
                    <a:pt x="50" y="100"/>
                  </a:lnTo>
                  <a:cubicBezTo>
                    <a:pt x="22" y="100"/>
                    <a:pt x="0" y="77"/>
                    <a:pt x="0" y="50"/>
                  </a:cubicBezTo>
                  <a:cubicBezTo>
                    <a:pt x="0" y="22"/>
                    <a:pt x="22" y="0"/>
                    <a:pt x="50" y="0"/>
                  </a:cubicBezTo>
                  <a:lnTo>
                    <a:pt x="1157" y="0"/>
                  </a:lnTo>
                  <a:cubicBezTo>
                    <a:pt x="1184" y="0"/>
                    <a:pt x="1207" y="22"/>
                    <a:pt x="1207" y="50"/>
                  </a:cubicBezTo>
                  <a:cubicBezTo>
                    <a:pt x="1207" y="77"/>
                    <a:pt x="1184" y="100"/>
                    <a:pt x="1157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742950">
                <a:defRPr/>
              </a:pPr>
              <a:endParaRPr lang="en-US" sz="1463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58" name="Logistics">
            <a:extLst>
              <a:ext uri="{FF2B5EF4-FFF2-40B4-BE49-F238E27FC236}">
                <a16:creationId xmlns:a16="http://schemas.microsoft.com/office/drawing/2014/main" id="{41792183-2EA1-4944-B7CA-066ADA4AEB70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4042056" y="3827801"/>
            <a:ext cx="313753" cy="441127"/>
            <a:chOff x="8" y="8"/>
            <a:chExt cx="335" cy="47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59" name="Logistics">
              <a:extLst>
                <a:ext uri="{FF2B5EF4-FFF2-40B4-BE49-F238E27FC236}">
                  <a16:creationId xmlns:a16="http://schemas.microsoft.com/office/drawing/2014/main" id="{D97F223A-0273-4FF8-965F-2666814D8A42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53" y="8"/>
              <a:ext cx="290" cy="151"/>
            </a:xfrm>
            <a:custGeom>
              <a:avLst/>
              <a:gdLst>
                <a:gd name="T0" fmla="*/ 772 w 772"/>
                <a:gd name="T1" fmla="*/ 145 h 400"/>
                <a:gd name="T2" fmla="*/ 754 w 772"/>
                <a:gd name="T3" fmla="*/ 130 h 400"/>
                <a:gd name="T4" fmla="*/ 728 w 772"/>
                <a:gd name="T5" fmla="*/ 121 h 400"/>
                <a:gd name="T6" fmla="*/ 673 w 772"/>
                <a:gd name="T7" fmla="*/ 104 h 400"/>
                <a:gd name="T8" fmla="*/ 658 w 772"/>
                <a:gd name="T9" fmla="*/ 108 h 400"/>
                <a:gd name="T10" fmla="*/ 614 w 772"/>
                <a:gd name="T11" fmla="*/ 122 h 400"/>
                <a:gd name="T12" fmla="*/ 580 w 772"/>
                <a:gd name="T13" fmla="*/ 129 h 400"/>
                <a:gd name="T14" fmla="*/ 486 w 772"/>
                <a:gd name="T15" fmla="*/ 148 h 400"/>
                <a:gd name="T16" fmla="*/ 75 w 772"/>
                <a:gd name="T17" fmla="*/ 1 h 400"/>
                <a:gd name="T18" fmla="*/ 66 w 772"/>
                <a:gd name="T19" fmla="*/ 0 h 400"/>
                <a:gd name="T20" fmla="*/ 28 w 772"/>
                <a:gd name="T21" fmla="*/ 21 h 400"/>
                <a:gd name="T22" fmla="*/ 290 w 772"/>
                <a:gd name="T23" fmla="*/ 181 h 400"/>
                <a:gd name="T24" fmla="*/ 202 w 772"/>
                <a:gd name="T25" fmla="*/ 198 h 400"/>
                <a:gd name="T26" fmla="*/ 126 w 772"/>
                <a:gd name="T27" fmla="*/ 138 h 400"/>
                <a:gd name="T28" fmla="*/ 105 w 772"/>
                <a:gd name="T29" fmla="*/ 142 h 400"/>
                <a:gd name="T30" fmla="*/ 105 w 772"/>
                <a:gd name="T31" fmla="*/ 189 h 400"/>
                <a:gd name="T32" fmla="*/ 17 w 772"/>
                <a:gd name="T33" fmla="*/ 156 h 400"/>
                <a:gd name="T34" fmla="*/ 0 w 772"/>
                <a:gd name="T35" fmla="*/ 166 h 400"/>
                <a:gd name="T36" fmla="*/ 78 w 772"/>
                <a:gd name="T37" fmla="*/ 235 h 400"/>
                <a:gd name="T38" fmla="*/ 78 w 772"/>
                <a:gd name="T39" fmla="*/ 239 h 400"/>
                <a:gd name="T40" fmla="*/ 102 w 772"/>
                <a:gd name="T41" fmla="*/ 257 h 400"/>
                <a:gd name="T42" fmla="*/ 141 w 772"/>
                <a:gd name="T43" fmla="*/ 305 h 400"/>
                <a:gd name="T44" fmla="*/ 161 w 772"/>
                <a:gd name="T45" fmla="*/ 298 h 400"/>
                <a:gd name="T46" fmla="*/ 167 w 772"/>
                <a:gd name="T47" fmla="*/ 263 h 400"/>
                <a:gd name="T48" fmla="*/ 372 w 772"/>
                <a:gd name="T49" fmla="*/ 263 h 400"/>
                <a:gd name="T50" fmla="*/ 415 w 772"/>
                <a:gd name="T51" fmla="*/ 296 h 400"/>
                <a:gd name="T52" fmla="*/ 415 w 772"/>
                <a:gd name="T53" fmla="*/ 400 h 400"/>
                <a:gd name="T54" fmla="*/ 454 w 772"/>
                <a:gd name="T55" fmla="*/ 400 h 400"/>
                <a:gd name="T56" fmla="*/ 533 w 772"/>
                <a:gd name="T57" fmla="*/ 228 h 400"/>
                <a:gd name="T58" fmla="*/ 617 w 772"/>
                <a:gd name="T59" fmla="*/ 212 h 400"/>
                <a:gd name="T60" fmla="*/ 712 w 772"/>
                <a:gd name="T61" fmla="*/ 192 h 400"/>
                <a:gd name="T62" fmla="*/ 732 w 772"/>
                <a:gd name="T63" fmla="*/ 182 h 400"/>
                <a:gd name="T64" fmla="*/ 751 w 772"/>
                <a:gd name="T65" fmla="*/ 170 h 400"/>
                <a:gd name="T66" fmla="*/ 766 w 772"/>
                <a:gd name="T67" fmla="*/ 157 h 400"/>
                <a:gd name="T68" fmla="*/ 772 w 772"/>
                <a:gd name="T69" fmla="*/ 145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72" h="400">
                  <a:moveTo>
                    <a:pt x="772" y="145"/>
                  </a:moveTo>
                  <a:cubicBezTo>
                    <a:pt x="772" y="138"/>
                    <a:pt x="766" y="133"/>
                    <a:pt x="754" y="130"/>
                  </a:cubicBezTo>
                  <a:lnTo>
                    <a:pt x="728" y="121"/>
                  </a:lnTo>
                  <a:cubicBezTo>
                    <a:pt x="698" y="109"/>
                    <a:pt x="680" y="104"/>
                    <a:pt x="673" y="104"/>
                  </a:cubicBezTo>
                  <a:cubicBezTo>
                    <a:pt x="672" y="104"/>
                    <a:pt x="667" y="105"/>
                    <a:pt x="658" y="108"/>
                  </a:cubicBezTo>
                  <a:cubicBezTo>
                    <a:pt x="648" y="110"/>
                    <a:pt x="634" y="115"/>
                    <a:pt x="614" y="122"/>
                  </a:cubicBezTo>
                  <a:cubicBezTo>
                    <a:pt x="612" y="123"/>
                    <a:pt x="601" y="125"/>
                    <a:pt x="580" y="129"/>
                  </a:cubicBezTo>
                  <a:cubicBezTo>
                    <a:pt x="559" y="133"/>
                    <a:pt x="528" y="139"/>
                    <a:pt x="486" y="148"/>
                  </a:cubicBezTo>
                  <a:lnTo>
                    <a:pt x="75" y="1"/>
                  </a:lnTo>
                  <a:cubicBezTo>
                    <a:pt x="74" y="0"/>
                    <a:pt x="71" y="0"/>
                    <a:pt x="66" y="0"/>
                  </a:cubicBezTo>
                  <a:cubicBezTo>
                    <a:pt x="51" y="0"/>
                    <a:pt x="39" y="7"/>
                    <a:pt x="28" y="21"/>
                  </a:cubicBezTo>
                  <a:lnTo>
                    <a:pt x="290" y="181"/>
                  </a:lnTo>
                  <a:lnTo>
                    <a:pt x="202" y="198"/>
                  </a:lnTo>
                  <a:lnTo>
                    <a:pt x="126" y="138"/>
                  </a:lnTo>
                  <a:lnTo>
                    <a:pt x="105" y="142"/>
                  </a:lnTo>
                  <a:lnTo>
                    <a:pt x="105" y="189"/>
                  </a:lnTo>
                  <a:lnTo>
                    <a:pt x="17" y="156"/>
                  </a:lnTo>
                  <a:lnTo>
                    <a:pt x="0" y="166"/>
                  </a:lnTo>
                  <a:lnTo>
                    <a:pt x="78" y="235"/>
                  </a:lnTo>
                  <a:lnTo>
                    <a:pt x="78" y="239"/>
                  </a:lnTo>
                  <a:cubicBezTo>
                    <a:pt x="78" y="251"/>
                    <a:pt x="86" y="257"/>
                    <a:pt x="102" y="257"/>
                  </a:cubicBezTo>
                  <a:lnTo>
                    <a:pt x="141" y="305"/>
                  </a:lnTo>
                  <a:lnTo>
                    <a:pt x="161" y="298"/>
                  </a:lnTo>
                  <a:lnTo>
                    <a:pt x="167" y="263"/>
                  </a:lnTo>
                  <a:lnTo>
                    <a:pt x="372" y="263"/>
                  </a:lnTo>
                  <a:lnTo>
                    <a:pt x="415" y="296"/>
                  </a:lnTo>
                  <a:lnTo>
                    <a:pt x="415" y="400"/>
                  </a:lnTo>
                  <a:lnTo>
                    <a:pt x="454" y="400"/>
                  </a:lnTo>
                  <a:lnTo>
                    <a:pt x="533" y="228"/>
                  </a:lnTo>
                  <a:cubicBezTo>
                    <a:pt x="560" y="224"/>
                    <a:pt x="588" y="219"/>
                    <a:pt x="617" y="212"/>
                  </a:cubicBezTo>
                  <a:cubicBezTo>
                    <a:pt x="647" y="206"/>
                    <a:pt x="678" y="199"/>
                    <a:pt x="712" y="192"/>
                  </a:cubicBezTo>
                  <a:cubicBezTo>
                    <a:pt x="718" y="189"/>
                    <a:pt x="725" y="186"/>
                    <a:pt x="732" y="182"/>
                  </a:cubicBezTo>
                  <a:cubicBezTo>
                    <a:pt x="739" y="178"/>
                    <a:pt x="745" y="174"/>
                    <a:pt x="751" y="170"/>
                  </a:cubicBezTo>
                  <a:cubicBezTo>
                    <a:pt x="757" y="166"/>
                    <a:pt x="762" y="161"/>
                    <a:pt x="766" y="157"/>
                  </a:cubicBezTo>
                  <a:cubicBezTo>
                    <a:pt x="770" y="153"/>
                    <a:pt x="772" y="149"/>
                    <a:pt x="772" y="14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742950">
                <a:defRPr/>
              </a:pPr>
              <a:endParaRPr lang="en-US" sz="1463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Logistics">
              <a:extLst>
                <a:ext uri="{FF2B5EF4-FFF2-40B4-BE49-F238E27FC236}">
                  <a16:creationId xmlns:a16="http://schemas.microsoft.com/office/drawing/2014/main" id="{8051345B-7F0F-4928-A85E-B69CC37F18D2}"/>
                </a:ext>
              </a:extLst>
            </p:cNvPr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8" y="190"/>
              <a:ext cx="283" cy="289"/>
            </a:xfrm>
            <a:custGeom>
              <a:avLst/>
              <a:gdLst>
                <a:gd name="T0" fmla="*/ 724 w 753"/>
                <a:gd name="T1" fmla="*/ 547 h 767"/>
                <a:gd name="T2" fmla="*/ 715 w 753"/>
                <a:gd name="T3" fmla="*/ 374 h 767"/>
                <a:gd name="T4" fmla="*/ 714 w 753"/>
                <a:gd name="T5" fmla="*/ 80 h 767"/>
                <a:gd name="T6" fmla="*/ 697 w 753"/>
                <a:gd name="T7" fmla="*/ 12 h 767"/>
                <a:gd name="T8" fmla="*/ 674 w 753"/>
                <a:gd name="T9" fmla="*/ 80 h 767"/>
                <a:gd name="T10" fmla="*/ 656 w 753"/>
                <a:gd name="T11" fmla="*/ 279 h 767"/>
                <a:gd name="T12" fmla="*/ 643 w 753"/>
                <a:gd name="T13" fmla="*/ 68 h 767"/>
                <a:gd name="T14" fmla="*/ 107 w 753"/>
                <a:gd name="T15" fmla="*/ 68 h 767"/>
                <a:gd name="T16" fmla="*/ 39 w 753"/>
                <a:gd name="T17" fmla="*/ 374 h 767"/>
                <a:gd name="T18" fmla="*/ 29 w 753"/>
                <a:gd name="T19" fmla="*/ 547 h 767"/>
                <a:gd name="T20" fmla="*/ 0 w 753"/>
                <a:gd name="T21" fmla="*/ 595 h 767"/>
                <a:gd name="T22" fmla="*/ 91 w 753"/>
                <a:gd name="T23" fmla="*/ 642 h 767"/>
                <a:gd name="T24" fmla="*/ 94 w 753"/>
                <a:gd name="T25" fmla="*/ 709 h 767"/>
                <a:gd name="T26" fmla="*/ 153 w 753"/>
                <a:gd name="T27" fmla="*/ 767 h 767"/>
                <a:gd name="T28" fmla="*/ 214 w 753"/>
                <a:gd name="T29" fmla="*/ 666 h 767"/>
                <a:gd name="T30" fmla="*/ 540 w 753"/>
                <a:gd name="T31" fmla="*/ 642 h 767"/>
                <a:gd name="T32" fmla="*/ 549 w 753"/>
                <a:gd name="T33" fmla="*/ 743 h 767"/>
                <a:gd name="T34" fmla="*/ 654 w 753"/>
                <a:gd name="T35" fmla="*/ 743 h 767"/>
                <a:gd name="T36" fmla="*/ 662 w 753"/>
                <a:gd name="T37" fmla="*/ 656 h 767"/>
                <a:gd name="T38" fmla="*/ 736 w 753"/>
                <a:gd name="T39" fmla="*/ 642 h 767"/>
                <a:gd name="T40" fmla="*/ 736 w 753"/>
                <a:gd name="T41" fmla="*/ 547 h 767"/>
                <a:gd name="T42" fmla="*/ 117 w 753"/>
                <a:gd name="T43" fmla="*/ 442 h 767"/>
                <a:gd name="T44" fmla="*/ 213 w 753"/>
                <a:gd name="T45" fmla="*/ 442 h 767"/>
                <a:gd name="T46" fmla="*/ 195 w 753"/>
                <a:gd name="T47" fmla="*/ 276 h 767"/>
                <a:gd name="T48" fmla="*/ 164 w 753"/>
                <a:gd name="T49" fmla="*/ 177 h 767"/>
                <a:gd name="T50" fmla="*/ 377 w 753"/>
                <a:gd name="T51" fmla="*/ 112 h 767"/>
                <a:gd name="T52" fmla="*/ 589 w 753"/>
                <a:gd name="T53" fmla="*/ 186 h 767"/>
                <a:gd name="T54" fmla="*/ 559 w 753"/>
                <a:gd name="T55" fmla="*/ 276 h 767"/>
                <a:gd name="T56" fmla="*/ 503 w 753"/>
                <a:gd name="T57" fmla="*/ 497 h 767"/>
                <a:gd name="T58" fmla="*/ 242 w 753"/>
                <a:gd name="T59" fmla="*/ 489 h 767"/>
                <a:gd name="T60" fmla="*/ 503 w 753"/>
                <a:gd name="T61" fmla="*/ 480 h 767"/>
                <a:gd name="T62" fmla="*/ 503 w 753"/>
                <a:gd name="T63" fmla="*/ 497 h 767"/>
                <a:gd name="T64" fmla="*/ 250 w 753"/>
                <a:gd name="T65" fmla="*/ 449 h 767"/>
                <a:gd name="T66" fmla="*/ 250 w 753"/>
                <a:gd name="T67" fmla="*/ 432 h 767"/>
                <a:gd name="T68" fmla="*/ 511 w 753"/>
                <a:gd name="T69" fmla="*/ 441 h 767"/>
                <a:gd name="T70" fmla="*/ 503 w 753"/>
                <a:gd name="T71" fmla="*/ 401 h 767"/>
                <a:gd name="T72" fmla="*/ 242 w 753"/>
                <a:gd name="T73" fmla="*/ 392 h 767"/>
                <a:gd name="T74" fmla="*/ 503 w 753"/>
                <a:gd name="T75" fmla="*/ 384 h 767"/>
                <a:gd name="T76" fmla="*/ 503 w 753"/>
                <a:gd name="T77" fmla="*/ 401 h 767"/>
                <a:gd name="T78" fmla="*/ 540 w 753"/>
                <a:gd name="T79" fmla="*/ 442 h 767"/>
                <a:gd name="T80" fmla="*/ 636 w 753"/>
                <a:gd name="T81" fmla="*/ 442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53" h="767">
                  <a:moveTo>
                    <a:pt x="736" y="547"/>
                  </a:moveTo>
                  <a:lnTo>
                    <a:pt x="724" y="547"/>
                  </a:lnTo>
                  <a:lnTo>
                    <a:pt x="724" y="518"/>
                  </a:lnTo>
                  <a:cubicBezTo>
                    <a:pt x="724" y="466"/>
                    <a:pt x="721" y="418"/>
                    <a:pt x="715" y="374"/>
                  </a:cubicBezTo>
                  <a:cubicBezTo>
                    <a:pt x="715" y="373"/>
                    <a:pt x="715" y="372"/>
                    <a:pt x="714" y="372"/>
                  </a:cubicBezTo>
                  <a:lnTo>
                    <a:pt x="714" y="80"/>
                  </a:lnTo>
                  <a:lnTo>
                    <a:pt x="697" y="80"/>
                  </a:lnTo>
                  <a:lnTo>
                    <a:pt x="697" y="12"/>
                  </a:lnTo>
                  <a:lnTo>
                    <a:pt x="674" y="12"/>
                  </a:lnTo>
                  <a:lnTo>
                    <a:pt x="674" y="80"/>
                  </a:lnTo>
                  <a:lnTo>
                    <a:pt x="656" y="80"/>
                  </a:lnTo>
                  <a:lnTo>
                    <a:pt x="656" y="279"/>
                  </a:lnTo>
                  <a:cubicBezTo>
                    <a:pt x="652" y="276"/>
                    <a:pt x="648" y="274"/>
                    <a:pt x="643" y="272"/>
                  </a:cubicBezTo>
                  <a:lnTo>
                    <a:pt x="643" y="68"/>
                  </a:lnTo>
                  <a:cubicBezTo>
                    <a:pt x="643" y="51"/>
                    <a:pt x="564" y="0"/>
                    <a:pt x="374" y="0"/>
                  </a:cubicBezTo>
                  <a:cubicBezTo>
                    <a:pt x="184" y="0"/>
                    <a:pt x="107" y="51"/>
                    <a:pt x="107" y="68"/>
                  </a:cubicBezTo>
                  <a:lnTo>
                    <a:pt x="107" y="273"/>
                  </a:lnTo>
                  <a:cubicBezTo>
                    <a:pt x="70" y="293"/>
                    <a:pt x="47" y="327"/>
                    <a:pt x="39" y="374"/>
                  </a:cubicBezTo>
                  <a:cubicBezTo>
                    <a:pt x="32" y="418"/>
                    <a:pt x="29" y="466"/>
                    <a:pt x="29" y="518"/>
                  </a:cubicBezTo>
                  <a:lnTo>
                    <a:pt x="29" y="547"/>
                  </a:lnTo>
                  <a:lnTo>
                    <a:pt x="18" y="547"/>
                  </a:lnTo>
                  <a:cubicBezTo>
                    <a:pt x="6" y="547"/>
                    <a:pt x="0" y="563"/>
                    <a:pt x="0" y="595"/>
                  </a:cubicBezTo>
                  <a:cubicBezTo>
                    <a:pt x="0" y="626"/>
                    <a:pt x="6" y="642"/>
                    <a:pt x="18" y="642"/>
                  </a:cubicBezTo>
                  <a:lnTo>
                    <a:pt x="91" y="642"/>
                  </a:lnTo>
                  <a:lnTo>
                    <a:pt x="91" y="656"/>
                  </a:lnTo>
                  <a:cubicBezTo>
                    <a:pt x="91" y="678"/>
                    <a:pt x="92" y="695"/>
                    <a:pt x="94" y="709"/>
                  </a:cubicBezTo>
                  <a:cubicBezTo>
                    <a:pt x="95" y="723"/>
                    <a:pt x="97" y="734"/>
                    <a:pt x="100" y="743"/>
                  </a:cubicBezTo>
                  <a:cubicBezTo>
                    <a:pt x="109" y="759"/>
                    <a:pt x="127" y="767"/>
                    <a:pt x="153" y="767"/>
                  </a:cubicBezTo>
                  <a:cubicBezTo>
                    <a:pt x="177" y="767"/>
                    <a:pt x="194" y="759"/>
                    <a:pt x="204" y="743"/>
                  </a:cubicBezTo>
                  <a:cubicBezTo>
                    <a:pt x="210" y="730"/>
                    <a:pt x="214" y="704"/>
                    <a:pt x="214" y="666"/>
                  </a:cubicBezTo>
                  <a:lnTo>
                    <a:pt x="214" y="642"/>
                  </a:lnTo>
                  <a:lnTo>
                    <a:pt x="540" y="642"/>
                  </a:lnTo>
                  <a:lnTo>
                    <a:pt x="540" y="666"/>
                  </a:lnTo>
                  <a:cubicBezTo>
                    <a:pt x="540" y="704"/>
                    <a:pt x="543" y="730"/>
                    <a:pt x="549" y="743"/>
                  </a:cubicBezTo>
                  <a:cubicBezTo>
                    <a:pt x="559" y="759"/>
                    <a:pt x="576" y="767"/>
                    <a:pt x="601" y="767"/>
                  </a:cubicBezTo>
                  <a:cubicBezTo>
                    <a:pt x="626" y="767"/>
                    <a:pt x="644" y="759"/>
                    <a:pt x="654" y="743"/>
                  </a:cubicBezTo>
                  <a:cubicBezTo>
                    <a:pt x="656" y="734"/>
                    <a:pt x="658" y="723"/>
                    <a:pt x="659" y="709"/>
                  </a:cubicBezTo>
                  <a:cubicBezTo>
                    <a:pt x="661" y="695"/>
                    <a:pt x="662" y="678"/>
                    <a:pt x="662" y="656"/>
                  </a:cubicBezTo>
                  <a:lnTo>
                    <a:pt x="662" y="642"/>
                  </a:lnTo>
                  <a:lnTo>
                    <a:pt x="736" y="642"/>
                  </a:lnTo>
                  <a:cubicBezTo>
                    <a:pt x="747" y="642"/>
                    <a:pt x="753" y="626"/>
                    <a:pt x="753" y="595"/>
                  </a:cubicBezTo>
                  <a:cubicBezTo>
                    <a:pt x="753" y="563"/>
                    <a:pt x="747" y="547"/>
                    <a:pt x="736" y="547"/>
                  </a:cubicBezTo>
                  <a:close/>
                  <a:moveTo>
                    <a:pt x="165" y="490"/>
                  </a:moveTo>
                  <a:cubicBezTo>
                    <a:pt x="139" y="490"/>
                    <a:pt x="117" y="468"/>
                    <a:pt x="117" y="442"/>
                  </a:cubicBezTo>
                  <a:cubicBezTo>
                    <a:pt x="117" y="415"/>
                    <a:pt x="139" y="394"/>
                    <a:pt x="165" y="394"/>
                  </a:cubicBezTo>
                  <a:cubicBezTo>
                    <a:pt x="192" y="394"/>
                    <a:pt x="213" y="415"/>
                    <a:pt x="213" y="442"/>
                  </a:cubicBezTo>
                  <a:cubicBezTo>
                    <a:pt x="213" y="468"/>
                    <a:pt x="192" y="490"/>
                    <a:pt x="165" y="490"/>
                  </a:cubicBezTo>
                  <a:close/>
                  <a:moveTo>
                    <a:pt x="195" y="276"/>
                  </a:moveTo>
                  <a:cubicBezTo>
                    <a:pt x="178" y="276"/>
                    <a:pt x="164" y="262"/>
                    <a:pt x="164" y="246"/>
                  </a:cubicBezTo>
                  <a:lnTo>
                    <a:pt x="164" y="177"/>
                  </a:lnTo>
                  <a:cubicBezTo>
                    <a:pt x="164" y="161"/>
                    <a:pt x="176" y="146"/>
                    <a:pt x="195" y="137"/>
                  </a:cubicBezTo>
                  <a:cubicBezTo>
                    <a:pt x="195" y="137"/>
                    <a:pt x="268" y="112"/>
                    <a:pt x="377" y="112"/>
                  </a:cubicBezTo>
                  <a:cubicBezTo>
                    <a:pt x="485" y="112"/>
                    <a:pt x="559" y="137"/>
                    <a:pt x="559" y="137"/>
                  </a:cubicBezTo>
                  <a:cubicBezTo>
                    <a:pt x="583" y="149"/>
                    <a:pt x="589" y="170"/>
                    <a:pt x="589" y="186"/>
                  </a:cubicBezTo>
                  <a:lnTo>
                    <a:pt x="589" y="246"/>
                  </a:lnTo>
                  <a:cubicBezTo>
                    <a:pt x="589" y="262"/>
                    <a:pt x="576" y="276"/>
                    <a:pt x="559" y="276"/>
                  </a:cubicBezTo>
                  <a:lnTo>
                    <a:pt x="195" y="276"/>
                  </a:lnTo>
                  <a:close/>
                  <a:moveTo>
                    <a:pt x="503" y="497"/>
                  </a:moveTo>
                  <a:lnTo>
                    <a:pt x="250" y="497"/>
                  </a:lnTo>
                  <a:cubicBezTo>
                    <a:pt x="246" y="497"/>
                    <a:pt x="242" y="493"/>
                    <a:pt x="242" y="489"/>
                  </a:cubicBezTo>
                  <a:cubicBezTo>
                    <a:pt x="242" y="484"/>
                    <a:pt x="246" y="480"/>
                    <a:pt x="250" y="480"/>
                  </a:cubicBezTo>
                  <a:lnTo>
                    <a:pt x="503" y="480"/>
                  </a:lnTo>
                  <a:cubicBezTo>
                    <a:pt x="508" y="480"/>
                    <a:pt x="511" y="484"/>
                    <a:pt x="511" y="489"/>
                  </a:cubicBezTo>
                  <a:cubicBezTo>
                    <a:pt x="511" y="493"/>
                    <a:pt x="508" y="497"/>
                    <a:pt x="503" y="497"/>
                  </a:cubicBezTo>
                  <a:close/>
                  <a:moveTo>
                    <a:pt x="503" y="449"/>
                  </a:moveTo>
                  <a:lnTo>
                    <a:pt x="250" y="449"/>
                  </a:lnTo>
                  <a:cubicBezTo>
                    <a:pt x="246" y="449"/>
                    <a:pt x="242" y="445"/>
                    <a:pt x="242" y="441"/>
                  </a:cubicBezTo>
                  <a:cubicBezTo>
                    <a:pt x="242" y="436"/>
                    <a:pt x="246" y="432"/>
                    <a:pt x="250" y="432"/>
                  </a:cubicBezTo>
                  <a:lnTo>
                    <a:pt x="503" y="432"/>
                  </a:lnTo>
                  <a:cubicBezTo>
                    <a:pt x="508" y="432"/>
                    <a:pt x="511" y="436"/>
                    <a:pt x="511" y="441"/>
                  </a:cubicBezTo>
                  <a:cubicBezTo>
                    <a:pt x="511" y="445"/>
                    <a:pt x="508" y="449"/>
                    <a:pt x="503" y="449"/>
                  </a:cubicBezTo>
                  <a:close/>
                  <a:moveTo>
                    <a:pt x="503" y="401"/>
                  </a:moveTo>
                  <a:lnTo>
                    <a:pt x="250" y="401"/>
                  </a:lnTo>
                  <a:cubicBezTo>
                    <a:pt x="246" y="401"/>
                    <a:pt x="242" y="397"/>
                    <a:pt x="242" y="392"/>
                  </a:cubicBezTo>
                  <a:cubicBezTo>
                    <a:pt x="242" y="388"/>
                    <a:pt x="246" y="384"/>
                    <a:pt x="250" y="384"/>
                  </a:cubicBezTo>
                  <a:lnTo>
                    <a:pt x="503" y="384"/>
                  </a:lnTo>
                  <a:cubicBezTo>
                    <a:pt x="508" y="384"/>
                    <a:pt x="511" y="388"/>
                    <a:pt x="511" y="392"/>
                  </a:cubicBezTo>
                  <a:cubicBezTo>
                    <a:pt x="511" y="397"/>
                    <a:pt x="508" y="401"/>
                    <a:pt x="503" y="401"/>
                  </a:cubicBezTo>
                  <a:close/>
                  <a:moveTo>
                    <a:pt x="588" y="490"/>
                  </a:moveTo>
                  <a:cubicBezTo>
                    <a:pt x="561" y="490"/>
                    <a:pt x="540" y="468"/>
                    <a:pt x="540" y="442"/>
                  </a:cubicBezTo>
                  <a:cubicBezTo>
                    <a:pt x="540" y="415"/>
                    <a:pt x="561" y="394"/>
                    <a:pt x="588" y="394"/>
                  </a:cubicBezTo>
                  <a:cubicBezTo>
                    <a:pt x="614" y="394"/>
                    <a:pt x="636" y="415"/>
                    <a:pt x="636" y="442"/>
                  </a:cubicBezTo>
                  <a:cubicBezTo>
                    <a:pt x="636" y="468"/>
                    <a:pt x="614" y="490"/>
                    <a:pt x="588" y="49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742950">
                <a:defRPr/>
              </a:pPr>
              <a:endParaRPr lang="en-US" sz="1463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61" name="Business_People3">
            <a:extLst>
              <a:ext uri="{FF2B5EF4-FFF2-40B4-BE49-F238E27FC236}">
                <a16:creationId xmlns:a16="http://schemas.microsoft.com/office/drawing/2014/main" id="{07C2EBB6-3284-45A7-993E-5A4382A5C409}"/>
              </a:ext>
            </a:extLst>
          </p:cNvPr>
          <p:cNvSpPr>
            <a:spLocks noChangeAspect="1"/>
          </p:cNvSpPr>
          <p:nvPr>
            <p:custDataLst>
              <p:tags r:id="rId4"/>
            </p:custDataLst>
          </p:nvPr>
        </p:nvSpPr>
        <p:spPr bwMode="auto">
          <a:xfrm>
            <a:off x="4003211" y="4527200"/>
            <a:ext cx="337737" cy="441127"/>
          </a:xfrm>
          <a:custGeom>
            <a:avLst/>
            <a:gdLst>
              <a:gd name="connsiteX0" fmla="*/ 865613 w 2208433"/>
              <a:gd name="connsiteY0" fmla="*/ 1682726 h 2884488"/>
              <a:gd name="connsiteX1" fmla="*/ 866321 w 2208433"/>
              <a:gd name="connsiteY1" fmla="*/ 1704565 h 2884488"/>
              <a:gd name="connsiteX2" fmla="*/ 789393 w 2208433"/>
              <a:gd name="connsiteY2" fmla="*/ 1963819 h 2884488"/>
              <a:gd name="connsiteX3" fmla="*/ 876381 w 2208433"/>
              <a:gd name="connsiteY3" fmla="*/ 1971514 h 2884488"/>
              <a:gd name="connsiteX4" fmla="*/ 926215 w 2208433"/>
              <a:gd name="connsiteY4" fmla="*/ 1963293 h 2884488"/>
              <a:gd name="connsiteX5" fmla="*/ 919070 w 2208433"/>
              <a:gd name="connsiteY5" fmla="*/ 1737369 h 2884488"/>
              <a:gd name="connsiteX6" fmla="*/ 905769 w 2208433"/>
              <a:gd name="connsiteY6" fmla="*/ 1736436 h 2884488"/>
              <a:gd name="connsiteX7" fmla="*/ 892172 w 2208433"/>
              <a:gd name="connsiteY7" fmla="*/ 1728167 h 2884488"/>
              <a:gd name="connsiteX8" fmla="*/ 880348 w 2208433"/>
              <a:gd name="connsiteY8" fmla="*/ 1696274 h 2884488"/>
              <a:gd name="connsiteX9" fmla="*/ 867342 w 2208433"/>
              <a:gd name="connsiteY9" fmla="*/ 1683280 h 2884488"/>
              <a:gd name="connsiteX10" fmla="*/ 1058756 w 2208433"/>
              <a:gd name="connsiteY10" fmla="*/ 1643194 h 2884488"/>
              <a:gd name="connsiteX11" fmla="*/ 1059247 w 2208433"/>
              <a:gd name="connsiteY11" fmla="*/ 1654350 h 2884488"/>
              <a:gd name="connsiteX12" fmla="*/ 1061428 w 2208433"/>
              <a:gd name="connsiteY12" fmla="*/ 1661003 h 2884488"/>
              <a:gd name="connsiteX13" fmla="*/ 1062361 w 2208433"/>
              <a:gd name="connsiteY13" fmla="*/ 1682247 h 2884488"/>
              <a:gd name="connsiteX14" fmla="*/ 1061988 w 2208433"/>
              <a:gd name="connsiteY14" fmla="*/ 1716610 h 2884488"/>
              <a:gd name="connsiteX15" fmla="*/ 1071681 w 2208433"/>
              <a:gd name="connsiteY15" fmla="*/ 1936797 h 2884488"/>
              <a:gd name="connsiteX16" fmla="*/ 1074500 w 2208433"/>
              <a:gd name="connsiteY16" fmla="*/ 1936157 h 2884488"/>
              <a:gd name="connsiteX17" fmla="*/ 1119001 w 2208433"/>
              <a:gd name="connsiteY17" fmla="*/ 1915875 h 2884488"/>
              <a:gd name="connsiteX18" fmla="*/ 1106008 w 2208433"/>
              <a:gd name="connsiteY18" fmla="*/ 1829854 h 2884488"/>
              <a:gd name="connsiteX19" fmla="*/ 1160857 w 2208433"/>
              <a:gd name="connsiteY19" fmla="*/ 1837531 h 2884488"/>
              <a:gd name="connsiteX20" fmla="*/ 1207548 w 2208433"/>
              <a:gd name="connsiteY20" fmla="*/ 1812208 h 2884488"/>
              <a:gd name="connsiteX21" fmla="*/ 1345848 w 2208433"/>
              <a:gd name="connsiteY21" fmla="*/ 1859910 h 2884488"/>
              <a:gd name="connsiteX22" fmla="*/ 1479421 w 2208433"/>
              <a:gd name="connsiteY22" fmla="*/ 1882289 h 2884488"/>
              <a:gd name="connsiteX23" fmla="*/ 1547389 w 2208433"/>
              <a:gd name="connsiteY23" fmla="*/ 1892300 h 2884488"/>
              <a:gd name="connsiteX24" fmla="*/ 1706375 w 2208433"/>
              <a:gd name="connsiteY24" fmla="*/ 1823398 h 2884488"/>
              <a:gd name="connsiteX25" fmla="*/ 1200196 w 2208433"/>
              <a:gd name="connsiteY25" fmla="*/ 1766926 h 2884488"/>
              <a:gd name="connsiteX26" fmla="*/ 1203138 w 2208433"/>
              <a:gd name="connsiteY26" fmla="*/ 1774826 h 2884488"/>
              <a:gd name="connsiteX27" fmla="*/ 1153478 w 2208433"/>
              <a:gd name="connsiteY27" fmla="*/ 1768920 h 2884488"/>
              <a:gd name="connsiteX28" fmla="*/ 1150427 w 2208433"/>
              <a:gd name="connsiteY28" fmla="*/ 1761374 h 2884488"/>
              <a:gd name="connsiteX29" fmla="*/ 1094725 w 2208433"/>
              <a:gd name="connsiteY29" fmla="*/ 1755159 h 2884488"/>
              <a:gd name="connsiteX30" fmla="*/ 1080538 w 2208433"/>
              <a:gd name="connsiteY30" fmla="*/ 1661239 h 2884488"/>
              <a:gd name="connsiteX31" fmla="*/ 1062435 w 2208433"/>
              <a:gd name="connsiteY31" fmla="*/ 1646071 h 2884488"/>
              <a:gd name="connsiteX32" fmla="*/ 1516881 w 2208433"/>
              <a:gd name="connsiteY32" fmla="*/ 1057046 h 2884488"/>
              <a:gd name="connsiteX33" fmla="*/ 1481659 w 2208433"/>
              <a:gd name="connsiteY33" fmla="*/ 1080602 h 2884488"/>
              <a:gd name="connsiteX34" fmla="*/ 1481773 w 2208433"/>
              <a:gd name="connsiteY34" fmla="*/ 1089589 h 2884488"/>
              <a:gd name="connsiteX35" fmla="*/ 1480754 w 2208433"/>
              <a:gd name="connsiteY35" fmla="*/ 1080499 h 2884488"/>
              <a:gd name="connsiteX36" fmla="*/ 860404 w 2208433"/>
              <a:gd name="connsiteY36" fmla="*/ 495300 h 2884488"/>
              <a:gd name="connsiteX37" fmla="*/ 836142 w 2208433"/>
              <a:gd name="connsiteY37" fmla="*/ 529631 h 2884488"/>
              <a:gd name="connsiteX38" fmla="*/ 816614 w 2208433"/>
              <a:gd name="connsiteY38" fmla="*/ 529039 h 2884488"/>
              <a:gd name="connsiteX39" fmla="*/ 855392 w 2208433"/>
              <a:gd name="connsiteY39" fmla="*/ 1367817 h 2884488"/>
              <a:gd name="connsiteX40" fmla="*/ 860030 w 2208433"/>
              <a:gd name="connsiteY40" fmla="*/ 1510704 h 2884488"/>
              <a:gd name="connsiteX41" fmla="*/ 871480 w 2208433"/>
              <a:gd name="connsiteY41" fmla="*/ 1500188 h 2884488"/>
              <a:gd name="connsiteX42" fmla="*/ 904596 w 2208433"/>
              <a:gd name="connsiteY42" fmla="*/ 1509850 h 2884488"/>
              <a:gd name="connsiteX43" fmla="*/ 911955 w 2208433"/>
              <a:gd name="connsiteY43" fmla="*/ 1512368 h 2884488"/>
              <a:gd name="connsiteX44" fmla="*/ 911627 w 2208433"/>
              <a:gd name="connsiteY44" fmla="*/ 1502004 h 2884488"/>
              <a:gd name="connsiteX45" fmla="*/ 917573 w 2208433"/>
              <a:gd name="connsiteY45" fmla="*/ 943459 h 2884488"/>
              <a:gd name="connsiteX46" fmla="*/ 906275 w 2208433"/>
              <a:gd name="connsiteY46" fmla="*/ 807964 h 2884488"/>
              <a:gd name="connsiteX47" fmla="*/ 967520 w 2208433"/>
              <a:gd name="connsiteY47" fmla="*/ 763588 h 2884488"/>
              <a:gd name="connsiteX48" fmla="*/ 1027576 w 2208433"/>
              <a:gd name="connsiteY48" fmla="*/ 764771 h 2884488"/>
              <a:gd name="connsiteX49" fmla="*/ 1055523 w 2208433"/>
              <a:gd name="connsiteY49" fmla="*/ 785480 h 2884488"/>
              <a:gd name="connsiteX50" fmla="*/ 1000818 w 2208433"/>
              <a:gd name="connsiteY50" fmla="*/ 852340 h 2884488"/>
              <a:gd name="connsiteX51" fmla="*/ 1013900 w 2208433"/>
              <a:gd name="connsiteY51" fmla="*/ 915058 h 2884488"/>
              <a:gd name="connsiteX52" fmla="*/ 1034117 w 2208433"/>
              <a:gd name="connsiteY52" fmla="*/ 1019785 h 2884488"/>
              <a:gd name="connsiteX53" fmla="*/ 1053739 w 2208433"/>
              <a:gd name="connsiteY53" fmla="*/ 1529222 h 2884488"/>
              <a:gd name="connsiteX54" fmla="*/ 1054178 w 2208433"/>
              <a:gd name="connsiteY54" fmla="*/ 1539189 h 2884488"/>
              <a:gd name="connsiteX55" fmla="*/ 1063559 w 2208433"/>
              <a:gd name="connsiteY55" fmla="*/ 1548835 h 2884488"/>
              <a:gd name="connsiteX56" fmla="*/ 1061601 w 2208433"/>
              <a:gd name="connsiteY56" fmla="*/ 1535871 h 2884488"/>
              <a:gd name="connsiteX57" fmla="*/ 1101249 w 2208433"/>
              <a:gd name="connsiteY57" fmla="*/ 1133967 h 2884488"/>
              <a:gd name="connsiteX58" fmla="*/ 1106574 w 2208433"/>
              <a:gd name="connsiteY58" fmla="*/ 762842 h 2884488"/>
              <a:gd name="connsiteX59" fmla="*/ 1107758 w 2208433"/>
              <a:gd name="connsiteY59" fmla="*/ 723776 h 2884488"/>
              <a:gd name="connsiteX60" fmla="*/ 1057459 w 2208433"/>
              <a:gd name="connsiteY60" fmla="*/ 723184 h 2884488"/>
              <a:gd name="connsiteX61" fmla="*/ 1036747 w 2208433"/>
              <a:gd name="connsiteY61" fmla="*/ 735022 h 2884488"/>
              <a:gd name="connsiteX62" fmla="*/ 996508 w 2208433"/>
              <a:gd name="connsiteY62" fmla="*/ 736206 h 2884488"/>
              <a:gd name="connsiteX63" fmla="*/ 865138 w 2208433"/>
              <a:gd name="connsiteY63" fmla="*/ 549164 h 2884488"/>
              <a:gd name="connsiteX64" fmla="*/ 862771 w 2208433"/>
              <a:gd name="connsiteY64" fmla="*/ 495892 h 2884488"/>
              <a:gd name="connsiteX65" fmla="*/ 1211378 w 2208433"/>
              <a:gd name="connsiteY65" fmla="*/ 0 h 2884488"/>
              <a:gd name="connsiteX66" fmla="*/ 1411638 w 2208433"/>
              <a:gd name="connsiteY66" fmla="*/ 238006 h 2884488"/>
              <a:gd name="connsiteX67" fmla="*/ 1366742 w 2208433"/>
              <a:gd name="connsiteY67" fmla="*/ 364706 h 2884488"/>
              <a:gd name="connsiteX68" fmla="*/ 1324209 w 2208433"/>
              <a:gd name="connsiteY68" fmla="*/ 457658 h 2884488"/>
              <a:gd name="connsiteX69" fmla="*/ 1325981 w 2208433"/>
              <a:gd name="connsiteY69" fmla="*/ 481932 h 2884488"/>
              <a:gd name="connsiteX70" fmla="*/ 1297626 w 2208433"/>
              <a:gd name="connsiteY70" fmla="*/ 509759 h 2884488"/>
              <a:gd name="connsiteX71" fmla="*/ 1258637 w 2208433"/>
              <a:gd name="connsiteY71" fmla="*/ 594423 h 2884488"/>
              <a:gd name="connsiteX72" fmla="*/ 1137536 w 2208433"/>
              <a:gd name="connsiteY72" fmla="*/ 721714 h 2884488"/>
              <a:gd name="connsiteX73" fmla="*/ 1131629 w 2208433"/>
              <a:gd name="connsiteY73" fmla="*/ 724674 h 2884488"/>
              <a:gd name="connsiteX74" fmla="*/ 1131629 w 2208433"/>
              <a:gd name="connsiteY74" fmla="*/ 728227 h 2884488"/>
              <a:gd name="connsiteX75" fmla="*/ 1377375 w 2208433"/>
              <a:gd name="connsiteY75" fmla="*/ 930709 h 2884488"/>
              <a:gd name="connsiteX76" fmla="*/ 1348429 w 2208433"/>
              <a:gd name="connsiteY76" fmla="*/ 1343371 h 2884488"/>
              <a:gd name="connsiteX77" fmla="*/ 1450627 w 2208433"/>
              <a:gd name="connsiteY77" fmla="*/ 1183517 h 2884488"/>
              <a:gd name="connsiteX78" fmla="*/ 1481345 w 2208433"/>
              <a:gd name="connsiteY78" fmla="*/ 1134968 h 2884488"/>
              <a:gd name="connsiteX79" fmla="*/ 1482280 w 2208433"/>
              <a:gd name="connsiteY79" fmla="*/ 1123842 h 2884488"/>
              <a:gd name="connsiteX80" fmla="*/ 1483207 w 2208433"/>
              <a:gd name="connsiteY80" fmla="*/ 1143551 h 2884488"/>
              <a:gd name="connsiteX81" fmla="*/ 1488736 w 2208433"/>
              <a:gd name="connsiteY81" fmla="*/ 1168287 h 2884488"/>
              <a:gd name="connsiteX82" fmla="*/ 1540044 w 2208433"/>
              <a:gd name="connsiteY82" fmla="*/ 1137479 h 2884488"/>
              <a:gd name="connsiteX83" fmla="*/ 1564813 w 2208433"/>
              <a:gd name="connsiteY83" fmla="*/ 1178951 h 2884488"/>
              <a:gd name="connsiteX84" fmla="*/ 1325375 w 2208433"/>
              <a:gd name="connsiteY84" fmla="*/ 1455632 h 2884488"/>
              <a:gd name="connsiteX85" fmla="*/ 1440966 w 2208433"/>
              <a:gd name="connsiteY85" fmla="*/ 1763713 h 2884488"/>
              <a:gd name="connsiteX86" fmla="*/ 1830200 w 2208433"/>
              <a:gd name="connsiteY86" fmla="*/ 1031427 h 2884488"/>
              <a:gd name="connsiteX87" fmla="*/ 1788918 w 2208433"/>
              <a:gd name="connsiteY87" fmla="*/ 1023725 h 2884488"/>
              <a:gd name="connsiteX88" fmla="*/ 1697507 w 2208433"/>
              <a:gd name="connsiteY88" fmla="*/ 1104301 h 2884488"/>
              <a:gd name="connsiteX89" fmla="*/ 1672737 w 2208433"/>
              <a:gd name="connsiteY89" fmla="*/ 1185468 h 2884488"/>
              <a:gd name="connsiteX90" fmla="*/ 1646199 w 2208433"/>
              <a:gd name="connsiteY90" fmla="*/ 1190208 h 2884488"/>
              <a:gd name="connsiteX91" fmla="*/ 1645609 w 2208433"/>
              <a:gd name="connsiteY91" fmla="*/ 1212722 h 2884488"/>
              <a:gd name="connsiteX92" fmla="*/ 1645019 w 2208433"/>
              <a:gd name="connsiteY92" fmla="*/ 1221016 h 2884488"/>
              <a:gd name="connsiteX93" fmla="*/ 1591352 w 2208433"/>
              <a:gd name="connsiteY93" fmla="*/ 1297444 h 2884488"/>
              <a:gd name="connsiteX94" fmla="*/ 1610814 w 2208433"/>
              <a:gd name="connsiteY94" fmla="*/ 1217461 h 2884488"/>
              <a:gd name="connsiteX95" fmla="*/ 1614352 w 2208433"/>
              <a:gd name="connsiteY95" fmla="*/ 1057496 h 2884488"/>
              <a:gd name="connsiteX96" fmla="*/ 1590172 w 2208433"/>
              <a:gd name="connsiteY96" fmla="*/ 1020763 h 2884488"/>
              <a:gd name="connsiteX97" fmla="*/ 1534598 w 2208433"/>
              <a:gd name="connsiteY97" fmla="*/ 1045544 h 2884488"/>
              <a:gd name="connsiteX98" fmla="*/ 1537982 w 2208433"/>
              <a:gd name="connsiteY98" fmla="*/ 1043348 h 2884488"/>
              <a:gd name="connsiteX99" fmla="*/ 1591222 w 2208433"/>
              <a:gd name="connsiteY99" fmla="*/ 1017741 h 2884488"/>
              <a:gd name="connsiteX100" fmla="*/ 1591813 w 2208433"/>
              <a:gd name="connsiteY100" fmla="*/ 996427 h 2884488"/>
              <a:gd name="connsiteX101" fmla="*/ 1533330 w 2208433"/>
              <a:gd name="connsiteY101" fmla="*/ 820587 h 2884488"/>
              <a:gd name="connsiteX102" fmla="*/ 1526241 w 2208433"/>
              <a:gd name="connsiteY102" fmla="*/ 732371 h 2884488"/>
              <a:gd name="connsiteX103" fmla="*/ 1524469 w 2208433"/>
              <a:gd name="connsiteY103" fmla="*/ 716978 h 2884488"/>
              <a:gd name="connsiteX104" fmla="*/ 1762536 w 2208433"/>
              <a:gd name="connsiteY104" fmla="*/ 412662 h 2884488"/>
              <a:gd name="connsiteX105" fmla="*/ 2034865 w 2208433"/>
              <a:gd name="connsiteY105" fmla="*/ 657180 h 2884488"/>
              <a:gd name="connsiteX106" fmla="*/ 2067947 w 2208433"/>
              <a:gd name="connsiteY106" fmla="*/ 722306 h 2884488"/>
              <a:gd name="connsiteX107" fmla="*/ 2072673 w 2208433"/>
              <a:gd name="connsiteY107" fmla="*/ 772631 h 2884488"/>
              <a:gd name="connsiteX108" fmla="*/ 2057313 w 2208433"/>
              <a:gd name="connsiteY108" fmla="*/ 722306 h 2884488"/>
              <a:gd name="connsiteX109" fmla="*/ 2053178 w 2208433"/>
              <a:gd name="connsiteY109" fmla="*/ 768486 h 2884488"/>
              <a:gd name="connsiteX110" fmla="*/ 2031912 w 2208433"/>
              <a:gd name="connsiteY110" fmla="*/ 989323 h 2884488"/>
              <a:gd name="connsiteX111" fmla="*/ 2018325 w 2208433"/>
              <a:gd name="connsiteY111" fmla="*/ 1002348 h 2884488"/>
              <a:gd name="connsiteX112" fmla="*/ 2021278 w 2208433"/>
              <a:gd name="connsiteY112" fmla="*/ 1042016 h 2884488"/>
              <a:gd name="connsiteX113" fmla="*/ 2098074 w 2208433"/>
              <a:gd name="connsiteY113" fmla="*/ 1080499 h 2884488"/>
              <a:gd name="connsiteX114" fmla="*/ 2202044 w 2208433"/>
              <a:gd name="connsiteY114" fmla="*/ 1191805 h 2884488"/>
              <a:gd name="connsiteX115" fmla="*/ 2203816 w 2208433"/>
              <a:gd name="connsiteY115" fmla="*/ 1435140 h 2884488"/>
              <a:gd name="connsiteX116" fmla="*/ 2194955 w 2208433"/>
              <a:gd name="connsiteY116" fmla="*/ 1661896 h 2884488"/>
              <a:gd name="connsiteX117" fmla="*/ 2178414 w 2208433"/>
              <a:gd name="connsiteY117" fmla="*/ 1764914 h 2884488"/>
              <a:gd name="connsiteX118" fmla="*/ 2196727 w 2208433"/>
              <a:gd name="connsiteY118" fmla="*/ 1927729 h 2884488"/>
              <a:gd name="connsiteX119" fmla="*/ 2190229 w 2208433"/>
              <a:gd name="connsiteY119" fmla="*/ 1962660 h 2884488"/>
              <a:gd name="connsiteX120" fmla="*/ 2113433 w 2208433"/>
              <a:gd name="connsiteY120" fmla="*/ 2049692 h 2884488"/>
              <a:gd name="connsiteX121" fmla="*/ 2089804 w 2208433"/>
              <a:gd name="connsiteY121" fmla="*/ 2055612 h 2884488"/>
              <a:gd name="connsiteX122" fmla="*/ 1926170 w 2208433"/>
              <a:gd name="connsiteY122" fmla="*/ 2044363 h 2884488"/>
              <a:gd name="connsiteX123" fmla="*/ 1962796 w 2208433"/>
              <a:gd name="connsiteY123" fmla="*/ 2303091 h 2884488"/>
              <a:gd name="connsiteX124" fmla="*/ 1934440 w 2208433"/>
              <a:gd name="connsiteY124" fmla="*/ 2454657 h 2884488"/>
              <a:gd name="connsiteX125" fmla="*/ 1917900 w 2208433"/>
              <a:gd name="connsiteY125" fmla="*/ 2684374 h 2884488"/>
              <a:gd name="connsiteX126" fmla="*/ 1865324 w 2208433"/>
              <a:gd name="connsiteY126" fmla="*/ 2883896 h 2884488"/>
              <a:gd name="connsiteX127" fmla="*/ 1167073 w 2208433"/>
              <a:gd name="connsiteY127" fmla="*/ 2883896 h 2884488"/>
              <a:gd name="connsiteX128" fmla="*/ 1240915 w 2208433"/>
              <a:gd name="connsiteY128" fmla="*/ 2271712 h 2884488"/>
              <a:gd name="connsiteX129" fmla="*/ 1218467 w 2208433"/>
              <a:gd name="connsiteY129" fmla="*/ 2255135 h 2884488"/>
              <a:gd name="connsiteX130" fmla="*/ 1246822 w 2208433"/>
              <a:gd name="connsiteY130" fmla="*/ 2143236 h 2884488"/>
              <a:gd name="connsiteX131" fmla="*/ 1207243 w 2208433"/>
              <a:gd name="connsiteY131" fmla="*/ 2156854 h 2884488"/>
              <a:gd name="connsiteX132" fmla="*/ 1190702 w 2208433"/>
              <a:gd name="connsiteY132" fmla="*/ 2107121 h 2884488"/>
              <a:gd name="connsiteX133" fmla="*/ 1175343 w 2208433"/>
              <a:gd name="connsiteY133" fmla="*/ 2107121 h 2884488"/>
              <a:gd name="connsiteX134" fmla="*/ 1164119 w 2208433"/>
              <a:gd name="connsiteY134" fmla="*/ 2600894 h 2884488"/>
              <a:gd name="connsiteX135" fmla="*/ 1140490 w 2208433"/>
              <a:gd name="connsiteY135" fmla="*/ 2639378 h 2884488"/>
              <a:gd name="connsiteX136" fmla="*/ 1108590 w 2208433"/>
              <a:gd name="connsiteY136" fmla="*/ 2884488 h 2884488"/>
              <a:gd name="connsiteX137" fmla="*/ 220122 w 2208433"/>
              <a:gd name="connsiteY137" fmla="*/ 2882712 h 2884488"/>
              <a:gd name="connsiteX138" fmla="*/ 260292 w 2208433"/>
              <a:gd name="connsiteY138" fmla="*/ 2571884 h 2884488"/>
              <a:gd name="connsiteX139" fmla="*/ 83662 w 2208433"/>
              <a:gd name="connsiteY139" fmla="*/ 2416765 h 2884488"/>
              <a:gd name="connsiteX140" fmla="*/ 331180 w 2208433"/>
              <a:gd name="connsiteY140" fmla="*/ 1677882 h 2884488"/>
              <a:gd name="connsiteX141" fmla="*/ 317003 w 2208433"/>
              <a:gd name="connsiteY141" fmla="*/ 1655976 h 2884488"/>
              <a:gd name="connsiteX142" fmla="*/ 959 w 2208433"/>
              <a:gd name="connsiteY142" fmla="*/ 1463558 h 2884488"/>
              <a:gd name="connsiteX143" fmla="*/ 39947 w 2208433"/>
              <a:gd name="connsiteY143" fmla="*/ 1331530 h 2884488"/>
              <a:gd name="connsiteX144" fmla="*/ 386710 w 2208433"/>
              <a:gd name="connsiteY144" fmla="*/ 654220 h 2884488"/>
              <a:gd name="connsiteX145" fmla="*/ 720476 w 2208433"/>
              <a:gd name="connsiteY145" fmla="*/ 592646 h 2884488"/>
              <a:gd name="connsiteX146" fmla="*/ 809677 w 2208433"/>
              <a:gd name="connsiteY146" fmla="*/ 525152 h 2884488"/>
              <a:gd name="connsiteX147" fmla="*/ 835670 w 2208433"/>
              <a:gd name="connsiteY147" fmla="*/ 526336 h 2884488"/>
              <a:gd name="connsiteX148" fmla="*/ 860481 w 2208433"/>
              <a:gd name="connsiteY148" fmla="*/ 491997 h 2884488"/>
              <a:gd name="connsiteX149" fmla="*/ 895334 w 2208433"/>
              <a:gd name="connsiteY149" fmla="*/ 487261 h 2884488"/>
              <a:gd name="connsiteX150" fmla="*/ 901832 w 2208433"/>
              <a:gd name="connsiteY150" fmla="*/ 424503 h 2884488"/>
              <a:gd name="connsiteX151" fmla="*/ 905967 w 2208433"/>
              <a:gd name="connsiteY151" fmla="*/ 257544 h 2884488"/>
              <a:gd name="connsiteX152" fmla="*/ 1211378 w 2208433"/>
              <a:gd name="connsiteY152" fmla="*/ 0 h 288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2208433" h="2884488">
                <a:moveTo>
                  <a:pt x="865613" y="1682726"/>
                </a:moveTo>
                <a:lnTo>
                  <a:pt x="866321" y="1704565"/>
                </a:lnTo>
                <a:cubicBezTo>
                  <a:pt x="866321" y="1716403"/>
                  <a:pt x="788801" y="1952573"/>
                  <a:pt x="789393" y="1963819"/>
                </a:cubicBezTo>
                <a:cubicBezTo>
                  <a:pt x="814247" y="1968555"/>
                  <a:pt x="847385" y="1978025"/>
                  <a:pt x="876381" y="1971514"/>
                </a:cubicBezTo>
                <a:lnTo>
                  <a:pt x="926215" y="1963293"/>
                </a:lnTo>
                <a:lnTo>
                  <a:pt x="919070" y="1737369"/>
                </a:lnTo>
                <a:lnTo>
                  <a:pt x="905769" y="1736436"/>
                </a:lnTo>
                <a:cubicBezTo>
                  <a:pt x="898083" y="1737026"/>
                  <a:pt x="893354" y="1735845"/>
                  <a:pt x="892172" y="1728167"/>
                </a:cubicBezTo>
                <a:lnTo>
                  <a:pt x="880348" y="1696274"/>
                </a:lnTo>
                <a:cubicBezTo>
                  <a:pt x="877983" y="1686824"/>
                  <a:pt x="876209" y="1686233"/>
                  <a:pt x="867342" y="1683280"/>
                </a:cubicBezTo>
                <a:close/>
                <a:moveTo>
                  <a:pt x="1058756" y="1643194"/>
                </a:moveTo>
                <a:lnTo>
                  <a:pt x="1059247" y="1654350"/>
                </a:lnTo>
                <a:lnTo>
                  <a:pt x="1061428" y="1661003"/>
                </a:lnTo>
                <a:cubicBezTo>
                  <a:pt x="1062195" y="1667002"/>
                  <a:pt x="1062398" y="1674347"/>
                  <a:pt x="1062361" y="1682247"/>
                </a:cubicBezTo>
                <a:lnTo>
                  <a:pt x="1061988" y="1716610"/>
                </a:lnTo>
                <a:lnTo>
                  <a:pt x="1071681" y="1936797"/>
                </a:lnTo>
                <a:lnTo>
                  <a:pt x="1074500" y="1936157"/>
                </a:lnTo>
                <a:cubicBezTo>
                  <a:pt x="1089746" y="1931339"/>
                  <a:pt x="1104651" y="1924902"/>
                  <a:pt x="1119001" y="1915875"/>
                </a:cubicBezTo>
                <a:lnTo>
                  <a:pt x="1106008" y="1829854"/>
                </a:lnTo>
                <a:lnTo>
                  <a:pt x="1160857" y="1837531"/>
                </a:lnTo>
                <a:cubicBezTo>
                  <a:pt x="1211094" y="1856377"/>
                  <a:pt x="1179179" y="1821631"/>
                  <a:pt x="1207548" y="1812208"/>
                </a:cubicBezTo>
                <a:cubicBezTo>
                  <a:pt x="1241237" y="1801019"/>
                  <a:pt x="1300930" y="1799841"/>
                  <a:pt x="1345848" y="1859910"/>
                </a:cubicBezTo>
                <a:cubicBezTo>
                  <a:pt x="1365352" y="1885233"/>
                  <a:pt x="1441004" y="1864032"/>
                  <a:pt x="1479421" y="1882289"/>
                </a:cubicBezTo>
                <a:lnTo>
                  <a:pt x="1547389" y="1892300"/>
                </a:lnTo>
                <a:lnTo>
                  <a:pt x="1706375" y="1823398"/>
                </a:lnTo>
                <a:lnTo>
                  <a:pt x="1200196" y="1766926"/>
                </a:lnTo>
                <a:lnTo>
                  <a:pt x="1203138" y="1774826"/>
                </a:lnTo>
                <a:cubicBezTo>
                  <a:pt x="1188358" y="1774826"/>
                  <a:pt x="1175352" y="1770101"/>
                  <a:pt x="1153478" y="1768920"/>
                </a:cubicBezTo>
                <a:lnTo>
                  <a:pt x="1150427" y="1761374"/>
                </a:lnTo>
                <a:lnTo>
                  <a:pt x="1094725" y="1755159"/>
                </a:lnTo>
                <a:lnTo>
                  <a:pt x="1080538" y="1661239"/>
                </a:lnTo>
                <a:lnTo>
                  <a:pt x="1062435" y="1646071"/>
                </a:lnTo>
                <a:close/>
                <a:moveTo>
                  <a:pt x="1516881" y="1057046"/>
                </a:moveTo>
                <a:lnTo>
                  <a:pt x="1481659" y="1080602"/>
                </a:lnTo>
                <a:lnTo>
                  <a:pt x="1481773" y="1089589"/>
                </a:lnTo>
                <a:lnTo>
                  <a:pt x="1480754" y="1080499"/>
                </a:lnTo>
                <a:close/>
                <a:moveTo>
                  <a:pt x="860404" y="495300"/>
                </a:moveTo>
                <a:lnTo>
                  <a:pt x="836142" y="529631"/>
                </a:lnTo>
                <a:lnTo>
                  <a:pt x="816614" y="529039"/>
                </a:lnTo>
                <a:cubicBezTo>
                  <a:pt x="841024" y="728808"/>
                  <a:pt x="846461" y="1036118"/>
                  <a:pt x="855392" y="1367817"/>
                </a:cubicBezTo>
                <a:lnTo>
                  <a:pt x="860030" y="1510704"/>
                </a:lnTo>
                <a:lnTo>
                  <a:pt x="871480" y="1500188"/>
                </a:lnTo>
                <a:cubicBezTo>
                  <a:pt x="888181" y="1504322"/>
                  <a:pt x="897456" y="1507312"/>
                  <a:pt x="904596" y="1509850"/>
                </a:cubicBezTo>
                <a:lnTo>
                  <a:pt x="911955" y="1512368"/>
                </a:lnTo>
                <a:lnTo>
                  <a:pt x="911627" y="1502004"/>
                </a:lnTo>
                <a:lnTo>
                  <a:pt x="917573" y="943459"/>
                </a:lnTo>
                <a:cubicBezTo>
                  <a:pt x="924708" y="877191"/>
                  <a:pt x="938384" y="825714"/>
                  <a:pt x="906275" y="807964"/>
                </a:cubicBezTo>
                <a:cubicBezTo>
                  <a:pt x="924708" y="796722"/>
                  <a:pt x="945520" y="781930"/>
                  <a:pt x="967520" y="763588"/>
                </a:cubicBezTo>
                <a:cubicBezTo>
                  <a:pt x="978818" y="774238"/>
                  <a:pt x="993683" y="776605"/>
                  <a:pt x="1027576" y="764771"/>
                </a:cubicBezTo>
                <a:lnTo>
                  <a:pt x="1055523" y="785480"/>
                </a:lnTo>
                <a:cubicBezTo>
                  <a:pt x="1032333" y="795539"/>
                  <a:pt x="1016873" y="824531"/>
                  <a:pt x="1000818" y="852340"/>
                </a:cubicBezTo>
                <a:cubicBezTo>
                  <a:pt x="1004386" y="864174"/>
                  <a:pt x="1004386" y="890208"/>
                  <a:pt x="1013900" y="915058"/>
                </a:cubicBezTo>
                <a:cubicBezTo>
                  <a:pt x="1024008" y="942867"/>
                  <a:pt x="1025792" y="981326"/>
                  <a:pt x="1034117" y="1019785"/>
                </a:cubicBezTo>
                <a:lnTo>
                  <a:pt x="1053739" y="1529222"/>
                </a:lnTo>
                <a:lnTo>
                  <a:pt x="1054178" y="1539189"/>
                </a:lnTo>
                <a:lnTo>
                  <a:pt x="1063559" y="1548835"/>
                </a:lnTo>
                <a:lnTo>
                  <a:pt x="1061601" y="1535871"/>
                </a:lnTo>
                <a:lnTo>
                  <a:pt x="1101249" y="1133967"/>
                </a:lnTo>
                <a:lnTo>
                  <a:pt x="1106574" y="762842"/>
                </a:lnTo>
                <a:lnTo>
                  <a:pt x="1107758" y="723776"/>
                </a:lnTo>
                <a:cubicBezTo>
                  <a:pt x="1094147" y="723184"/>
                  <a:pt x="1083496" y="722000"/>
                  <a:pt x="1057459" y="723184"/>
                </a:cubicBezTo>
                <a:lnTo>
                  <a:pt x="1036747" y="735022"/>
                </a:lnTo>
                <a:cubicBezTo>
                  <a:pt x="1029054" y="739757"/>
                  <a:pt x="1018994" y="742717"/>
                  <a:pt x="996508" y="736206"/>
                </a:cubicBezTo>
                <a:cubicBezTo>
                  <a:pt x="958635" y="671688"/>
                  <a:pt x="911887" y="610722"/>
                  <a:pt x="865138" y="549164"/>
                </a:cubicBezTo>
                <a:cubicBezTo>
                  <a:pt x="858037" y="534958"/>
                  <a:pt x="856853" y="517793"/>
                  <a:pt x="862771" y="495892"/>
                </a:cubicBezTo>
                <a:close/>
                <a:moveTo>
                  <a:pt x="1211378" y="0"/>
                </a:moveTo>
                <a:cubicBezTo>
                  <a:pt x="1301170" y="5921"/>
                  <a:pt x="1420499" y="103017"/>
                  <a:pt x="1411638" y="238006"/>
                </a:cubicBezTo>
                <a:cubicBezTo>
                  <a:pt x="1399823" y="279450"/>
                  <a:pt x="1395097" y="320301"/>
                  <a:pt x="1366742" y="364706"/>
                </a:cubicBezTo>
                <a:lnTo>
                  <a:pt x="1324209" y="457658"/>
                </a:lnTo>
                <a:cubicBezTo>
                  <a:pt x="1325981" y="473051"/>
                  <a:pt x="1326572" y="480156"/>
                  <a:pt x="1325981" y="481932"/>
                </a:cubicBezTo>
                <a:lnTo>
                  <a:pt x="1297626" y="509759"/>
                </a:lnTo>
                <a:cubicBezTo>
                  <a:pt x="1293491" y="575477"/>
                  <a:pt x="1288174" y="569556"/>
                  <a:pt x="1258637" y="594423"/>
                </a:cubicBezTo>
                <a:cubicBezTo>
                  <a:pt x="1209015" y="635866"/>
                  <a:pt x="1170617" y="671390"/>
                  <a:pt x="1137536" y="721714"/>
                </a:cubicBezTo>
                <a:lnTo>
                  <a:pt x="1131629" y="724674"/>
                </a:lnTo>
                <a:lnTo>
                  <a:pt x="1131629" y="728227"/>
                </a:lnTo>
                <a:cubicBezTo>
                  <a:pt x="1222012" y="792169"/>
                  <a:pt x="1299398" y="861439"/>
                  <a:pt x="1377375" y="930709"/>
                </a:cubicBezTo>
                <a:lnTo>
                  <a:pt x="1348429" y="1343371"/>
                </a:lnTo>
                <a:lnTo>
                  <a:pt x="1450627" y="1183517"/>
                </a:lnTo>
                <a:cubicBezTo>
                  <a:pt x="1455353" y="1153914"/>
                  <a:pt x="1469530" y="1147401"/>
                  <a:pt x="1481345" y="1134968"/>
                </a:cubicBezTo>
                <a:lnTo>
                  <a:pt x="1482280" y="1123842"/>
                </a:lnTo>
                <a:lnTo>
                  <a:pt x="1483207" y="1143551"/>
                </a:lnTo>
                <a:cubicBezTo>
                  <a:pt x="1484165" y="1153771"/>
                  <a:pt x="1485787" y="1157622"/>
                  <a:pt x="1488736" y="1168287"/>
                </a:cubicBezTo>
                <a:cubicBezTo>
                  <a:pt x="1506428" y="1151698"/>
                  <a:pt x="1521762" y="1143403"/>
                  <a:pt x="1540044" y="1137479"/>
                </a:cubicBezTo>
                <a:cubicBezTo>
                  <a:pt x="1553608" y="1151105"/>
                  <a:pt x="1561275" y="1165324"/>
                  <a:pt x="1564813" y="1178951"/>
                </a:cubicBezTo>
                <a:cubicBezTo>
                  <a:pt x="1442735" y="1253009"/>
                  <a:pt x="1453351" y="1318773"/>
                  <a:pt x="1325375" y="1455632"/>
                </a:cubicBezTo>
                <a:cubicBezTo>
                  <a:pt x="1373145" y="1649960"/>
                  <a:pt x="1403222" y="1628631"/>
                  <a:pt x="1440966" y="1763713"/>
                </a:cubicBezTo>
                <a:cubicBezTo>
                  <a:pt x="1536505" y="1469258"/>
                  <a:pt x="1512326" y="1486440"/>
                  <a:pt x="1830200" y="1031427"/>
                </a:cubicBezTo>
                <a:cubicBezTo>
                  <a:pt x="1817816" y="1029650"/>
                  <a:pt x="1810149" y="1030243"/>
                  <a:pt x="1788918" y="1023725"/>
                </a:cubicBezTo>
                <a:lnTo>
                  <a:pt x="1697507" y="1104301"/>
                </a:lnTo>
                <a:lnTo>
                  <a:pt x="1672737" y="1185468"/>
                </a:lnTo>
                <a:cubicBezTo>
                  <a:pt x="1658583" y="1182506"/>
                  <a:pt x="1652686" y="1188430"/>
                  <a:pt x="1646199" y="1190208"/>
                </a:cubicBezTo>
                <a:lnTo>
                  <a:pt x="1645609" y="1212722"/>
                </a:lnTo>
                <a:cubicBezTo>
                  <a:pt x="1646788" y="1215684"/>
                  <a:pt x="1645609" y="1218646"/>
                  <a:pt x="1645019" y="1221016"/>
                </a:cubicBezTo>
                <a:lnTo>
                  <a:pt x="1591352" y="1297444"/>
                </a:lnTo>
                <a:lnTo>
                  <a:pt x="1610814" y="1217461"/>
                </a:lnTo>
                <a:lnTo>
                  <a:pt x="1614352" y="1057496"/>
                </a:lnTo>
                <a:cubicBezTo>
                  <a:pt x="1613173" y="1055126"/>
                  <a:pt x="1604326" y="1042092"/>
                  <a:pt x="1590172" y="1020763"/>
                </a:cubicBezTo>
                <a:lnTo>
                  <a:pt x="1534598" y="1045544"/>
                </a:lnTo>
                <a:lnTo>
                  <a:pt x="1537982" y="1043348"/>
                </a:lnTo>
                <a:cubicBezTo>
                  <a:pt x="1556369" y="1033135"/>
                  <a:pt x="1574091" y="1024846"/>
                  <a:pt x="1591222" y="1017741"/>
                </a:cubicBezTo>
                <a:lnTo>
                  <a:pt x="1591813" y="996427"/>
                </a:lnTo>
                <a:cubicBezTo>
                  <a:pt x="1554596" y="935446"/>
                  <a:pt x="1526832" y="876240"/>
                  <a:pt x="1533330" y="820587"/>
                </a:cubicBezTo>
                <a:cubicBezTo>
                  <a:pt x="1535102" y="799273"/>
                  <a:pt x="1544554" y="756645"/>
                  <a:pt x="1526241" y="732371"/>
                </a:cubicBezTo>
                <a:lnTo>
                  <a:pt x="1524469" y="716978"/>
                </a:lnTo>
                <a:cubicBezTo>
                  <a:pt x="1503793" y="574885"/>
                  <a:pt x="1543963" y="458842"/>
                  <a:pt x="1762536" y="412662"/>
                </a:cubicBezTo>
                <a:cubicBezTo>
                  <a:pt x="2040773" y="442265"/>
                  <a:pt x="2028958" y="548834"/>
                  <a:pt x="2034865" y="657180"/>
                </a:cubicBezTo>
                <a:cubicBezTo>
                  <a:pt x="2046680" y="678494"/>
                  <a:pt x="2058495" y="698624"/>
                  <a:pt x="2067947" y="722306"/>
                </a:cubicBezTo>
                <a:lnTo>
                  <a:pt x="2072673" y="772631"/>
                </a:lnTo>
                <a:lnTo>
                  <a:pt x="2057313" y="722306"/>
                </a:lnTo>
                <a:lnTo>
                  <a:pt x="2053178" y="768486"/>
                </a:lnTo>
                <a:cubicBezTo>
                  <a:pt x="2072673" y="845454"/>
                  <a:pt x="2072082" y="920052"/>
                  <a:pt x="2031912" y="989323"/>
                </a:cubicBezTo>
                <a:lnTo>
                  <a:pt x="2018325" y="1002348"/>
                </a:lnTo>
                <a:lnTo>
                  <a:pt x="2021278" y="1042016"/>
                </a:lnTo>
                <a:cubicBezTo>
                  <a:pt x="2066765" y="1062145"/>
                  <a:pt x="2081534" y="1062145"/>
                  <a:pt x="2098074" y="1080499"/>
                </a:cubicBezTo>
                <a:cubicBezTo>
                  <a:pt x="2127020" y="1112470"/>
                  <a:pt x="2173688" y="1126679"/>
                  <a:pt x="2202044" y="1191805"/>
                </a:cubicBezTo>
                <a:cubicBezTo>
                  <a:pt x="2223901" y="1260484"/>
                  <a:pt x="2180777" y="1378302"/>
                  <a:pt x="2203816" y="1435140"/>
                </a:cubicBezTo>
                <a:cubicBezTo>
                  <a:pt x="2170144" y="1582561"/>
                  <a:pt x="2201453" y="1573088"/>
                  <a:pt x="2194955" y="1661896"/>
                </a:cubicBezTo>
                <a:cubicBezTo>
                  <a:pt x="2180777" y="1712813"/>
                  <a:pt x="2173688" y="1720510"/>
                  <a:pt x="2178414" y="1764914"/>
                </a:cubicBezTo>
                <a:cubicBezTo>
                  <a:pt x="2163646" y="1864971"/>
                  <a:pt x="2193774" y="1850170"/>
                  <a:pt x="2196727" y="1927729"/>
                </a:cubicBezTo>
                <a:cubicBezTo>
                  <a:pt x="2198499" y="1942530"/>
                  <a:pt x="2197318" y="1951411"/>
                  <a:pt x="2190229" y="1962660"/>
                </a:cubicBezTo>
                <a:cubicBezTo>
                  <a:pt x="2143561" y="2036667"/>
                  <a:pt x="2129974" y="2039627"/>
                  <a:pt x="2113433" y="2049692"/>
                </a:cubicBezTo>
                <a:cubicBezTo>
                  <a:pt x="2105163" y="2056796"/>
                  <a:pt x="2099256" y="2056204"/>
                  <a:pt x="2089804" y="2055612"/>
                </a:cubicBezTo>
                <a:cubicBezTo>
                  <a:pt x="1987016" y="2043771"/>
                  <a:pt x="1960433" y="2044955"/>
                  <a:pt x="1926170" y="2044363"/>
                </a:cubicBezTo>
                <a:lnTo>
                  <a:pt x="1962796" y="2303091"/>
                </a:lnTo>
                <a:lnTo>
                  <a:pt x="1934440" y="2454657"/>
                </a:lnTo>
                <a:lnTo>
                  <a:pt x="1917900" y="2684374"/>
                </a:lnTo>
                <a:lnTo>
                  <a:pt x="1865324" y="2883896"/>
                </a:lnTo>
                <a:lnTo>
                  <a:pt x="1167073" y="2883896"/>
                </a:lnTo>
                <a:cubicBezTo>
                  <a:pt x="1165892" y="2801601"/>
                  <a:pt x="1217876" y="2466498"/>
                  <a:pt x="1240915" y="2271712"/>
                </a:cubicBezTo>
                <a:cubicBezTo>
                  <a:pt x="1242097" y="2260463"/>
                  <a:pt x="1217286" y="2265199"/>
                  <a:pt x="1218467" y="2255135"/>
                </a:cubicBezTo>
                <a:cubicBezTo>
                  <a:pt x="1224374" y="2200666"/>
                  <a:pt x="1239143" y="2221979"/>
                  <a:pt x="1246822" y="2143236"/>
                </a:cubicBezTo>
                <a:cubicBezTo>
                  <a:pt x="1248004" y="2131395"/>
                  <a:pt x="1209015" y="2157446"/>
                  <a:pt x="1207243" y="2156854"/>
                </a:cubicBezTo>
                <a:cubicBezTo>
                  <a:pt x="1196019" y="2149157"/>
                  <a:pt x="1192475" y="2127251"/>
                  <a:pt x="1190702" y="2107121"/>
                </a:cubicBezTo>
                <a:cubicBezTo>
                  <a:pt x="1190112" y="2100016"/>
                  <a:pt x="1174753" y="2101792"/>
                  <a:pt x="1175343" y="2107121"/>
                </a:cubicBezTo>
                <a:cubicBezTo>
                  <a:pt x="1185977" y="2170471"/>
                  <a:pt x="1184204" y="2415581"/>
                  <a:pt x="1164119" y="2600894"/>
                </a:cubicBezTo>
                <a:cubicBezTo>
                  <a:pt x="1162938" y="2621024"/>
                  <a:pt x="1141081" y="2619840"/>
                  <a:pt x="1140490" y="2639378"/>
                </a:cubicBezTo>
                <a:cubicBezTo>
                  <a:pt x="1136945" y="2756012"/>
                  <a:pt x="1120996" y="2797456"/>
                  <a:pt x="1108590" y="2884488"/>
                </a:cubicBezTo>
                <a:lnTo>
                  <a:pt x="220122" y="2882712"/>
                </a:lnTo>
                <a:cubicBezTo>
                  <a:pt x="231346" y="2775550"/>
                  <a:pt x="246705" y="2654179"/>
                  <a:pt x="260292" y="2571884"/>
                </a:cubicBezTo>
                <a:cubicBezTo>
                  <a:pt x="185859" y="2547609"/>
                  <a:pt x="142145" y="2469458"/>
                  <a:pt x="83662" y="2416765"/>
                </a:cubicBezTo>
                <a:cubicBezTo>
                  <a:pt x="191176" y="1980421"/>
                  <a:pt x="200037" y="1868523"/>
                  <a:pt x="331180" y="1677882"/>
                </a:cubicBezTo>
                <a:lnTo>
                  <a:pt x="317003" y="1655976"/>
                </a:lnTo>
                <a:cubicBezTo>
                  <a:pt x="-3177" y="1612164"/>
                  <a:pt x="21044" y="1489016"/>
                  <a:pt x="959" y="1463558"/>
                </a:cubicBezTo>
                <a:cubicBezTo>
                  <a:pt x="-4949" y="1395472"/>
                  <a:pt x="17499" y="1364093"/>
                  <a:pt x="39947" y="1331530"/>
                </a:cubicBezTo>
                <a:cubicBezTo>
                  <a:pt x="119697" y="1081091"/>
                  <a:pt x="249068" y="863215"/>
                  <a:pt x="386710" y="654220"/>
                </a:cubicBezTo>
                <a:cubicBezTo>
                  <a:pt x="419200" y="618697"/>
                  <a:pt x="589923" y="608040"/>
                  <a:pt x="720476" y="592646"/>
                </a:cubicBezTo>
                <a:cubicBezTo>
                  <a:pt x="757692" y="574885"/>
                  <a:pt x="785457" y="550611"/>
                  <a:pt x="809677" y="525152"/>
                </a:cubicBezTo>
                <a:lnTo>
                  <a:pt x="835670" y="526336"/>
                </a:lnTo>
                <a:lnTo>
                  <a:pt x="860481" y="491997"/>
                </a:lnTo>
                <a:cubicBezTo>
                  <a:pt x="871705" y="487853"/>
                  <a:pt x="883519" y="486077"/>
                  <a:pt x="895334" y="487261"/>
                </a:cubicBezTo>
                <a:cubicBezTo>
                  <a:pt x="903014" y="448777"/>
                  <a:pt x="901241" y="441081"/>
                  <a:pt x="901832" y="424503"/>
                </a:cubicBezTo>
                <a:cubicBezTo>
                  <a:pt x="867569" y="369442"/>
                  <a:pt x="878203" y="309644"/>
                  <a:pt x="905967" y="257544"/>
                </a:cubicBezTo>
                <a:cubicBezTo>
                  <a:pt x="937867" y="97689"/>
                  <a:pt x="973311" y="15986"/>
                  <a:pt x="1211378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  <a:noAutofit/>
          </a:bodyPr>
          <a:lstStyle/>
          <a:p>
            <a:pPr defTabSz="742950">
              <a:defRPr/>
            </a:pPr>
            <a:endParaRPr lang="en-US" sz="146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ECB98EB1-BE5F-4EDE-B8FD-F3A8EA0A3A0C}"/>
              </a:ext>
            </a:extLst>
          </p:cNvPr>
          <p:cNvSpPr txBox="1"/>
          <p:nvPr/>
        </p:nvSpPr>
        <p:spPr>
          <a:xfrm>
            <a:off x="1906529" y="3837215"/>
            <a:ext cx="1805172" cy="642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94" dirty="0" err="1"/>
              <a:t>Animations</a:t>
            </a:r>
            <a:r>
              <a:rPr lang="de-DE" sz="894" dirty="0"/>
              <a:t> en </a:t>
            </a:r>
            <a:r>
              <a:rPr lang="de-DE" sz="894" dirty="0" err="1"/>
              <a:t>point</a:t>
            </a:r>
            <a:r>
              <a:rPr lang="de-DE" sz="894" dirty="0"/>
              <a:t> de </a:t>
            </a:r>
            <a:r>
              <a:rPr lang="de-DE" sz="894" dirty="0" err="1"/>
              <a:t>vente</a:t>
            </a:r>
            <a:r>
              <a:rPr lang="de-DE" sz="894" dirty="0"/>
              <a:t>, </a:t>
            </a:r>
            <a:r>
              <a:rPr lang="de-DE" sz="894" dirty="0" err="1"/>
              <a:t>Dégustations</a:t>
            </a:r>
            <a:r>
              <a:rPr lang="de-DE" sz="894" dirty="0"/>
              <a:t> </a:t>
            </a:r>
          </a:p>
          <a:p>
            <a:r>
              <a:rPr lang="de-DE" sz="894" i="1" dirty="0" err="1"/>
              <a:t>Dont</a:t>
            </a:r>
            <a:r>
              <a:rPr lang="de-DE" sz="894" i="1" dirty="0"/>
              <a:t> frais </a:t>
            </a:r>
            <a:r>
              <a:rPr lang="de-DE" sz="894" i="1" dirty="0" err="1"/>
              <a:t>annexes</a:t>
            </a:r>
            <a:r>
              <a:rPr lang="de-DE" sz="894" i="1" dirty="0"/>
              <a:t> et </a:t>
            </a:r>
            <a:r>
              <a:rPr lang="de-DE" sz="894" i="1" dirty="0" err="1"/>
              <a:t>matériel</a:t>
            </a:r>
            <a:r>
              <a:rPr lang="de-DE" sz="894" i="1" dirty="0"/>
              <a:t> </a:t>
            </a:r>
            <a:r>
              <a:rPr lang="de-DE" sz="894" i="1" dirty="0" err="1"/>
              <a:t>associé</a:t>
            </a:r>
            <a:r>
              <a:rPr lang="de-DE" sz="894" i="1" dirty="0"/>
              <a:t> (PLV, </a:t>
            </a:r>
            <a:r>
              <a:rPr lang="de-DE" sz="894" i="1" dirty="0" err="1"/>
              <a:t>verrerie</a:t>
            </a:r>
            <a:r>
              <a:rPr lang="de-DE" sz="894" i="1" dirty="0"/>
              <a:t>…)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C4A326E4-393D-445D-9B98-94E42CC0CF3E}"/>
              </a:ext>
            </a:extLst>
          </p:cNvPr>
          <p:cNvSpPr txBox="1"/>
          <p:nvPr/>
        </p:nvSpPr>
        <p:spPr>
          <a:xfrm>
            <a:off x="4385613" y="3782928"/>
            <a:ext cx="1805172" cy="780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94" dirty="0" err="1"/>
              <a:t>Accueil</a:t>
            </a:r>
            <a:r>
              <a:rPr lang="de-DE" sz="894" dirty="0"/>
              <a:t> et </a:t>
            </a:r>
            <a:r>
              <a:rPr lang="de-DE" sz="894" dirty="0" err="1"/>
              <a:t>voyages</a:t>
            </a:r>
            <a:r>
              <a:rPr lang="de-DE" sz="894" dirty="0"/>
              <a:t> de </a:t>
            </a:r>
            <a:r>
              <a:rPr lang="de-DE" sz="894" dirty="0" err="1"/>
              <a:t>prospection</a:t>
            </a:r>
            <a:r>
              <a:rPr lang="de-DE" sz="894" dirty="0"/>
              <a:t> </a:t>
            </a:r>
            <a:r>
              <a:rPr lang="de-DE" sz="894" dirty="0" err="1"/>
              <a:t>commerciale</a:t>
            </a:r>
            <a:endParaRPr lang="de-DE" sz="894" dirty="0"/>
          </a:p>
          <a:p>
            <a:r>
              <a:rPr lang="de-DE" sz="894" i="1" dirty="0" err="1"/>
              <a:t>Dont</a:t>
            </a:r>
            <a:r>
              <a:rPr lang="de-DE" sz="894" i="1" dirty="0"/>
              <a:t> frais de </a:t>
            </a:r>
            <a:r>
              <a:rPr lang="de-DE" sz="894" i="1" dirty="0" err="1"/>
              <a:t>déplacement</a:t>
            </a:r>
            <a:r>
              <a:rPr lang="de-DE" sz="894" i="1" dirty="0"/>
              <a:t>, Hotellerie, frais de </a:t>
            </a:r>
            <a:r>
              <a:rPr lang="de-DE" sz="894" i="1" dirty="0" err="1"/>
              <a:t>bouche</a:t>
            </a:r>
            <a:endParaRPr lang="de-DE" sz="894" i="1" dirty="0"/>
          </a:p>
          <a:p>
            <a:endParaRPr lang="de-DE" sz="894" i="1" dirty="0"/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BE2629BF-32E8-4704-A970-9BABB2184FF6}"/>
              </a:ext>
            </a:extLst>
          </p:cNvPr>
          <p:cNvSpPr txBox="1"/>
          <p:nvPr/>
        </p:nvSpPr>
        <p:spPr>
          <a:xfrm>
            <a:off x="1935814" y="4527200"/>
            <a:ext cx="1760507" cy="917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94" dirty="0"/>
              <a:t>Mise en avant et </a:t>
            </a:r>
            <a:r>
              <a:rPr lang="de-DE" sz="894" dirty="0" err="1"/>
              <a:t>visibilité</a:t>
            </a:r>
            <a:r>
              <a:rPr lang="de-DE" sz="894" dirty="0"/>
              <a:t> en </a:t>
            </a:r>
            <a:r>
              <a:rPr lang="de-DE" sz="894" dirty="0" err="1"/>
              <a:t>point</a:t>
            </a:r>
            <a:r>
              <a:rPr lang="de-DE" sz="894" dirty="0"/>
              <a:t> de </a:t>
            </a:r>
            <a:r>
              <a:rPr lang="de-DE" sz="894" dirty="0" err="1"/>
              <a:t>vente</a:t>
            </a:r>
            <a:r>
              <a:rPr lang="de-DE" sz="894" dirty="0"/>
              <a:t> – </a:t>
            </a:r>
            <a:r>
              <a:rPr lang="de-DE" sz="894" dirty="0" err="1"/>
              <a:t>physique</a:t>
            </a:r>
            <a:r>
              <a:rPr lang="de-DE" sz="894" dirty="0"/>
              <a:t> </a:t>
            </a:r>
            <a:r>
              <a:rPr lang="de-DE" sz="894" dirty="0" err="1"/>
              <a:t>ou</a:t>
            </a:r>
            <a:r>
              <a:rPr lang="de-DE" sz="894" dirty="0"/>
              <a:t> digital</a:t>
            </a:r>
          </a:p>
          <a:p>
            <a:r>
              <a:rPr lang="de-DE" sz="894" i="1" dirty="0" err="1"/>
              <a:t>Dont</a:t>
            </a:r>
            <a:r>
              <a:rPr lang="de-DE" sz="894" i="1" dirty="0"/>
              <a:t> </a:t>
            </a:r>
            <a:r>
              <a:rPr lang="de-DE" sz="894" i="1" dirty="0" err="1"/>
              <a:t>vitrines</a:t>
            </a:r>
            <a:r>
              <a:rPr lang="de-DE" sz="894" i="1" dirty="0"/>
              <a:t>, </a:t>
            </a:r>
            <a:r>
              <a:rPr lang="de-DE" sz="894" i="1" dirty="0" err="1"/>
              <a:t>têtes</a:t>
            </a:r>
            <a:r>
              <a:rPr lang="de-DE" sz="894" i="1" dirty="0"/>
              <a:t> de </a:t>
            </a:r>
            <a:r>
              <a:rPr lang="de-DE" sz="894" i="1" dirty="0" err="1"/>
              <a:t>gondoles</a:t>
            </a:r>
            <a:r>
              <a:rPr lang="de-DE" sz="894" i="1" dirty="0"/>
              <a:t>, </a:t>
            </a:r>
            <a:r>
              <a:rPr lang="de-DE" sz="894" i="1" dirty="0" err="1"/>
              <a:t>prospectus</a:t>
            </a:r>
            <a:r>
              <a:rPr lang="de-DE" sz="894" i="1" dirty="0"/>
              <a:t> </a:t>
            </a:r>
            <a:r>
              <a:rPr lang="de-DE" sz="894" i="1" dirty="0" err="1"/>
              <a:t>sans</a:t>
            </a:r>
            <a:r>
              <a:rPr lang="de-DE" sz="894" i="1" dirty="0"/>
              <a:t> </a:t>
            </a:r>
            <a:r>
              <a:rPr lang="de-DE" sz="894" i="1" dirty="0" err="1"/>
              <a:t>remise</a:t>
            </a:r>
            <a:r>
              <a:rPr lang="de-DE" sz="894" i="1" dirty="0"/>
              <a:t> </a:t>
            </a:r>
            <a:r>
              <a:rPr lang="de-DE" sz="894" i="1" dirty="0" err="1"/>
              <a:t>prix</a:t>
            </a:r>
            <a:r>
              <a:rPr lang="de-DE" sz="894" i="1" dirty="0"/>
              <a:t>, </a:t>
            </a:r>
            <a:r>
              <a:rPr lang="de-DE" sz="894" i="1" dirty="0" err="1"/>
              <a:t>média</a:t>
            </a:r>
            <a:r>
              <a:rPr lang="de-DE" sz="894" i="1" dirty="0"/>
              <a:t> </a:t>
            </a:r>
            <a:r>
              <a:rPr lang="de-DE" sz="894" i="1" dirty="0" err="1"/>
              <a:t>enseigne</a:t>
            </a:r>
            <a:endParaRPr lang="de-DE" sz="894" i="1" dirty="0"/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19BCB80D-BFB6-4751-84B5-DE2338805B88}"/>
              </a:ext>
            </a:extLst>
          </p:cNvPr>
          <p:cNvSpPr txBox="1"/>
          <p:nvPr/>
        </p:nvSpPr>
        <p:spPr>
          <a:xfrm>
            <a:off x="4370234" y="4462386"/>
            <a:ext cx="1805172" cy="780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94" dirty="0"/>
              <a:t>Salons </a:t>
            </a:r>
            <a:r>
              <a:rPr lang="de-DE" sz="894" dirty="0" err="1"/>
              <a:t>professionnels</a:t>
            </a:r>
            <a:endParaRPr lang="de-DE" sz="894" dirty="0"/>
          </a:p>
          <a:p>
            <a:r>
              <a:rPr lang="de-DE" sz="894" i="1" dirty="0"/>
              <a:t>Hors frais </a:t>
            </a:r>
            <a:r>
              <a:rPr lang="de-DE" sz="894" i="1" dirty="0" err="1"/>
              <a:t>d‘inscription</a:t>
            </a:r>
            <a:r>
              <a:rPr lang="de-DE" sz="894" i="1" dirty="0"/>
              <a:t> </a:t>
            </a:r>
            <a:r>
              <a:rPr lang="de-DE" sz="894" i="1" dirty="0" err="1"/>
              <a:t>Vinexpo</a:t>
            </a:r>
            <a:r>
              <a:rPr lang="de-DE" sz="894" i="1" dirty="0"/>
              <a:t>/</a:t>
            </a:r>
            <a:r>
              <a:rPr lang="de-DE" sz="894" i="1" dirty="0" err="1"/>
              <a:t>Wine</a:t>
            </a:r>
            <a:r>
              <a:rPr lang="de-DE" sz="894" i="1" dirty="0"/>
              <a:t> Paris et ProWein </a:t>
            </a:r>
            <a:r>
              <a:rPr lang="de-DE" sz="894" i="1" dirty="0" err="1"/>
              <a:t>qui</a:t>
            </a:r>
            <a:r>
              <a:rPr lang="de-DE" sz="894" i="1" dirty="0"/>
              <a:t> </a:t>
            </a:r>
            <a:r>
              <a:rPr lang="de-DE" sz="894" i="1" dirty="0" err="1"/>
              <a:t>bénéficient</a:t>
            </a:r>
            <a:r>
              <a:rPr lang="de-DE" sz="894" i="1" dirty="0"/>
              <a:t> </a:t>
            </a:r>
            <a:r>
              <a:rPr lang="de-DE" sz="894" i="1" dirty="0" err="1"/>
              <a:t>d‘une</a:t>
            </a:r>
            <a:r>
              <a:rPr lang="de-DE" sz="894" i="1" dirty="0"/>
              <a:t> </a:t>
            </a:r>
            <a:r>
              <a:rPr lang="de-DE" sz="894" i="1" dirty="0" err="1"/>
              <a:t>aide</a:t>
            </a:r>
            <a:r>
              <a:rPr lang="de-DE" sz="894" i="1" dirty="0"/>
              <a:t> </a:t>
            </a:r>
            <a:r>
              <a:rPr lang="de-DE" sz="894" i="1" dirty="0" err="1"/>
              <a:t>spécifique</a:t>
            </a:r>
            <a:r>
              <a:rPr lang="de-DE" sz="894" i="1" dirty="0"/>
              <a:t>*</a:t>
            </a:r>
          </a:p>
          <a:p>
            <a:endParaRPr lang="de-DE" sz="894" i="1" dirty="0"/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22EEB48B-93D0-4212-8965-9C261EAA3354}"/>
              </a:ext>
            </a:extLst>
          </p:cNvPr>
          <p:cNvSpPr txBox="1"/>
          <p:nvPr/>
        </p:nvSpPr>
        <p:spPr>
          <a:xfrm>
            <a:off x="1166022" y="5253205"/>
            <a:ext cx="5060599" cy="36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94" dirty="0"/>
              <a:t>Le plan </a:t>
            </a:r>
            <a:r>
              <a:rPr lang="de-DE" sz="894" dirty="0" err="1"/>
              <a:t>proposé</a:t>
            </a:r>
            <a:r>
              <a:rPr lang="de-DE" sz="894" dirty="0"/>
              <a:t> </a:t>
            </a:r>
            <a:r>
              <a:rPr lang="de-DE" sz="894" dirty="0" err="1"/>
              <a:t>pourra</a:t>
            </a:r>
            <a:r>
              <a:rPr lang="de-DE" sz="894" dirty="0"/>
              <a:t> </a:t>
            </a:r>
            <a:r>
              <a:rPr lang="de-DE" sz="894" dirty="0" err="1"/>
              <a:t>panacher</a:t>
            </a:r>
            <a:r>
              <a:rPr lang="de-DE" sz="894" dirty="0"/>
              <a:t> </a:t>
            </a:r>
            <a:r>
              <a:rPr lang="de-DE" sz="894" dirty="0" err="1"/>
              <a:t>plusieurs</a:t>
            </a:r>
            <a:r>
              <a:rPr lang="de-DE" sz="894" dirty="0"/>
              <a:t> </a:t>
            </a:r>
            <a:r>
              <a:rPr lang="de-DE" sz="894" dirty="0" err="1"/>
              <a:t>types</a:t>
            </a:r>
            <a:r>
              <a:rPr lang="de-DE" sz="894" dirty="0"/>
              <a:t> de </a:t>
            </a:r>
            <a:r>
              <a:rPr lang="de-DE" sz="894" dirty="0" err="1"/>
              <a:t>ces</a:t>
            </a:r>
            <a:r>
              <a:rPr lang="de-DE" sz="894" dirty="0"/>
              <a:t> 4 </a:t>
            </a:r>
            <a:r>
              <a:rPr lang="de-DE" sz="894" dirty="0" err="1"/>
              <a:t>actions</a:t>
            </a:r>
            <a:r>
              <a:rPr lang="de-DE" sz="894" dirty="0"/>
              <a:t>, </a:t>
            </a:r>
            <a:r>
              <a:rPr lang="de-DE" sz="894" dirty="0" err="1"/>
              <a:t>plusieurs</a:t>
            </a:r>
            <a:r>
              <a:rPr lang="de-DE" sz="894" dirty="0"/>
              <a:t> </a:t>
            </a:r>
            <a:r>
              <a:rPr lang="de-DE" sz="894" dirty="0" err="1"/>
              <a:t>marchés</a:t>
            </a:r>
            <a:r>
              <a:rPr lang="de-DE" sz="894" dirty="0"/>
              <a:t>, </a:t>
            </a:r>
            <a:r>
              <a:rPr lang="de-DE" sz="894" dirty="0" err="1"/>
              <a:t>plusieurs</a:t>
            </a:r>
            <a:r>
              <a:rPr lang="de-DE" sz="894" dirty="0"/>
              <a:t> </a:t>
            </a:r>
            <a:r>
              <a:rPr lang="de-DE" sz="894" dirty="0" err="1"/>
              <a:t>circuits</a:t>
            </a:r>
            <a:endParaRPr lang="de-DE" sz="894" dirty="0"/>
          </a:p>
          <a:p>
            <a:r>
              <a:rPr lang="de-DE" sz="894" dirty="0"/>
              <a:t>Actions </a:t>
            </a:r>
            <a:r>
              <a:rPr lang="de-DE" sz="894" dirty="0" err="1"/>
              <a:t>exclues</a:t>
            </a:r>
            <a:r>
              <a:rPr lang="de-DE" sz="894" dirty="0"/>
              <a:t> : </a:t>
            </a:r>
            <a:r>
              <a:rPr lang="de-DE" sz="894" dirty="0" err="1"/>
              <a:t>Promotions</a:t>
            </a:r>
            <a:r>
              <a:rPr lang="de-DE" sz="894" dirty="0"/>
              <a:t> Prix, </a:t>
            </a:r>
            <a:r>
              <a:rPr lang="de-DE" sz="894" dirty="0" err="1"/>
              <a:t>ristournes</a:t>
            </a:r>
            <a:r>
              <a:rPr lang="de-DE" sz="894" dirty="0"/>
              <a:t> &amp; </a:t>
            </a:r>
            <a:r>
              <a:rPr lang="de-DE" sz="894" dirty="0" err="1"/>
              <a:t>remises</a:t>
            </a:r>
            <a:r>
              <a:rPr lang="de-DE" sz="894" dirty="0"/>
              <a:t>, </a:t>
            </a:r>
            <a:r>
              <a:rPr lang="de-DE" sz="894" dirty="0" err="1"/>
              <a:t>campagnes</a:t>
            </a:r>
            <a:r>
              <a:rPr lang="de-DE" sz="894" dirty="0"/>
              <a:t> </a:t>
            </a:r>
            <a:r>
              <a:rPr lang="de-DE" sz="894" dirty="0" err="1"/>
              <a:t>publicitaires</a:t>
            </a:r>
            <a:r>
              <a:rPr lang="de-DE" sz="894" dirty="0"/>
              <a:t> </a:t>
            </a:r>
            <a:r>
              <a:rPr lang="de-DE" sz="894" dirty="0" err="1"/>
              <a:t>hors</a:t>
            </a:r>
            <a:r>
              <a:rPr lang="de-DE" sz="894" dirty="0"/>
              <a:t> </a:t>
            </a:r>
            <a:r>
              <a:rPr lang="de-DE" sz="894" dirty="0" err="1"/>
              <a:t>média</a:t>
            </a:r>
            <a:r>
              <a:rPr lang="de-DE" sz="894" dirty="0"/>
              <a:t> </a:t>
            </a:r>
            <a:r>
              <a:rPr lang="de-DE" sz="894" dirty="0" err="1"/>
              <a:t>enseigne</a:t>
            </a:r>
            <a:endParaRPr lang="de-DE" sz="894" dirty="0"/>
          </a:p>
        </p:txBody>
      </p:sp>
      <p:sp>
        <p:nvSpPr>
          <p:cNvPr id="1029" name="Flèche : pentagone 1028">
            <a:extLst>
              <a:ext uri="{FF2B5EF4-FFF2-40B4-BE49-F238E27FC236}">
                <a16:creationId xmlns:a16="http://schemas.microsoft.com/office/drawing/2014/main" id="{F17C3362-712D-403A-B511-55FE93337B8D}"/>
              </a:ext>
            </a:extLst>
          </p:cNvPr>
          <p:cNvSpPr/>
          <p:nvPr/>
        </p:nvSpPr>
        <p:spPr>
          <a:xfrm>
            <a:off x="1592319" y="6227546"/>
            <a:ext cx="4066745" cy="168919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94" dirty="0" err="1"/>
              <a:t>Durée</a:t>
            </a:r>
            <a:r>
              <a:rPr lang="de-DE" sz="894" dirty="0"/>
              <a:t> du plan</a:t>
            </a:r>
          </a:p>
        </p:txBody>
      </p:sp>
      <p:sp>
        <p:nvSpPr>
          <p:cNvPr id="1030" name="ZoneTexte 1029">
            <a:extLst>
              <a:ext uri="{FF2B5EF4-FFF2-40B4-BE49-F238E27FC236}">
                <a16:creationId xmlns:a16="http://schemas.microsoft.com/office/drawing/2014/main" id="{81DB854C-3F33-4CED-B264-F84C05A1BC67}"/>
              </a:ext>
            </a:extLst>
          </p:cNvPr>
          <p:cNvSpPr txBox="1"/>
          <p:nvPr/>
        </p:nvSpPr>
        <p:spPr>
          <a:xfrm>
            <a:off x="1383473" y="5811334"/>
            <a:ext cx="1301376" cy="229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94" dirty="0"/>
              <a:t>1/08/2020</a:t>
            </a:r>
          </a:p>
        </p:txBody>
      </p:sp>
      <p:cxnSp>
        <p:nvCxnSpPr>
          <p:cNvPr id="1032" name="Connecteur droit 1031">
            <a:extLst>
              <a:ext uri="{FF2B5EF4-FFF2-40B4-BE49-F238E27FC236}">
                <a16:creationId xmlns:a16="http://schemas.microsoft.com/office/drawing/2014/main" id="{C3F5B4CD-612C-4D28-9A7B-602DEA3A07D6}"/>
              </a:ext>
            </a:extLst>
          </p:cNvPr>
          <p:cNvCxnSpPr>
            <a:cxnSpLocks/>
          </p:cNvCxnSpPr>
          <p:nvPr/>
        </p:nvCxnSpPr>
        <p:spPr>
          <a:xfrm flipH="1" flipV="1">
            <a:off x="1587463" y="5955626"/>
            <a:ext cx="4856" cy="424992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ZoneTexte 72">
            <a:extLst>
              <a:ext uri="{FF2B5EF4-FFF2-40B4-BE49-F238E27FC236}">
                <a16:creationId xmlns:a16="http://schemas.microsoft.com/office/drawing/2014/main" id="{B1AF2AD3-F09B-44BE-8C84-CBBB81110419}"/>
              </a:ext>
            </a:extLst>
          </p:cNvPr>
          <p:cNvSpPr txBox="1"/>
          <p:nvPr/>
        </p:nvSpPr>
        <p:spPr>
          <a:xfrm>
            <a:off x="5288199" y="5765390"/>
            <a:ext cx="1301376" cy="229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94" dirty="0"/>
              <a:t>31/07/2023</a:t>
            </a:r>
          </a:p>
        </p:txBody>
      </p:sp>
      <p:cxnSp>
        <p:nvCxnSpPr>
          <p:cNvPr id="74" name="Connecteur droit 73">
            <a:extLst>
              <a:ext uri="{FF2B5EF4-FFF2-40B4-BE49-F238E27FC236}">
                <a16:creationId xmlns:a16="http://schemas.microsoft.com/office/drawing/2014/main" id="{E0674FA9-1C48-47AC-BD8D-E2A2F9E5AFC4}"/>
              </a:ext>
            </a:extLst>
          </p:cNvPr>
          <p:cNvCxnSpPr>
            <a:cxnSpLocks/>
            <a:stCxn id="1029" idx="3"/>
          </p:cNvCxnSpPr>
          <p:nvPr/>
        </p:nvCxnSpPr>
        <p:spPr>
          <a:xfrm flipH="1" flipV="1">
            <a:off x="5649353" y="5994396"/>
            <a:ext cx="9711" cy="31761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Flèche : pentagone 77">
            <a:extLst>
              <a:ext uri="{FF2B5EF4-FFF2-40B4-BE49-F238E27FC236}">
                <a16:creationId xmlns:a16="http://schemas.microsoft.com/office/drawing/2014/main" id="{5961D74D-B1F6-4332-91FE-D1E08F91C5D8}"/>
              </a:ext>
            </a:extLst>
          </p:cNvPr>
          <p:cNvSpPr/>
          <p:nvPr/>
        </p:nvSpPr>
        <p:spPr>
          <a:xfrm>
            <a:off x="2366774" y="5999917"/>
            <a:ext cx="3282579" cy="192894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94" dirty="0" err="1"/>
              <a:t>Couverture</a:t>
            </a:r>
            <a:r>
              <a:rPr lang="de-DE" sz="894" dirty="0"/>
              <a:t> des frais (</a:t>
            </a:r>
            <a:r>
              <a:rPr lang="de-DE" sz="894" dirty="0" err="1"/>
              <a:t>avec</a:t>
            </a:r>
            <a:r>
              <a:rPr lang="de-DE" sz="894" dirty="0"/>
              <a:t> </a:t>
            </a:r>
            <a:r>
              <a:rPr lang="de-DE" sz="894" dirty="0" err="1"/>
              <a:t>rétroactivité</a:t>
            </a:r>
            <a:r>
              <a:rPr lang="de-DE" sz="894" dirty="0"/>
              <a:t> à la date du </a:t>
            </a:r>
            <a:r>
              <a:rPr lang="de-DE" sz="894" dirty="0" err="1"/>
              <a:t>dépôt</a:t>
            </a:r>
            <a:endParaRPr lang="de-DE" sz="894" dirty="0"/>
          </a:p>
        </p:txBody>
      </p:sp>
      <p:cxnSp>
        <p:nvCxnSpPr>
          <p:cNvPr id="79" name="Connecteur droit 78">
            <a:extLst>
              <a:ext uri="{FF2B5EF4-FFF2-40B4-BE49-F238E27FC236}">
                <a16:creationId xmlns:a16="http://schemas.microsoft.com/office/drawing/2014/main" id="{7FDC4F41-1B4D-4AB1-8365-788E544949CA}"/>
              </a:ext>
            </a:extLst>
          </p:cNvPr>
          <p:cNvCxnSpPr>
            <a:cxnSpLocks/>
            <a:stCxn id="78" idx="1"/>
          </p:cNvCxnSpPr>
          <p:nvPr/>
        </p:nvCxnSpPr>
        <p:spPr>
          <a:xfrm flipV="1">
            <a:off x="2366774" y="5906221"/>
            <a:ext cx="0" cy="190143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ZoneTexte 81">
            <a:extLst>
              <a:ext uri="{FF2B5EF4-FFF2-40B4-BE49-F238E27FC236}">
                <a16:creationId xmlns:a16="http://schemas.microsoft.com/office/drawing/2014/main" id="{84031938-287A-487B-B167-F9BF01156B92}"/>
              </a:ext>
            </a:extLst>
          </p:cNvPr>
          <p:cNvSpPr txBox="1"/>
          <p:nvPr/>
        </p:nvSpPr>
        <p:spPr>
          <a:xfrm>
            <a:off x="1999297" y="5760317"/>
            <a:ext cx="1301376" cy="229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94" dirty="0" err="1"/>
              <a:t>Dépôt</a:t>
            </a:r>
            <a:r>
              <a:rPr lang="de-DE" sz="894" dirty="0"/>
              <a:t> dossier</a:t>
            </a: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720338B8-3D2C-4A08-931A-D93CF2A9DA37}"/>
              </a:ext>
            </a:extLst>
          </p:cNvPr>
          <p:cNvSpPr txBox="1"/>
          <p:nvPr/>
        </p:nvSpPr>
        <p:spPr>
          <a:xfrm>
            <a:off x="2880637" y="5757896"/>
            <a:ext cx="1301376" cy="229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94" dirty="0"/>
              <a:t>Validation dossier</a:t>
            </a:r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B75B60DF-F905-4825-B03F-8DFF600C550A}"/>
              </a:ext>
            </a:extLst>
          </p:cNvPr>
          <p:cNvSpPr txBox="1"/>
          <p:nvPr/>
        </p:nvSpPr>
        <p:spPr>
          <a:xfrm>
            <a:off x="1134239" y="3586224"/>
            <a:ext cx="5060599" cy="229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94" dirty="0" err="1"/>
              <a:t>Tous</a:t>
            </a:r>
            <a:r>
              <a:rPr lang="de-DE" sz="894" dirty="0"/>
              <a:t> </a:t>
            </a:r>
            <a:r>
              <a:rPr lang="de-DE" sz="894" dirty="0" err="1"/>
              <a:t>marchés</a:t>
            </a:r>
            <a:r>
              <a:rPr lang="de-DE" sz="894" dirty="0"/>
              <a:t>, </a:t>
            </a:r>
            <a:r>
              <a:rPr lang="de-DE" sz="894" dirty="0" err="1"/>
              <a:t>Tous</a:t>
            </a:r>
            <a:r>
              <a:rPr lang="de-DE" sz="894" dirty="0"/>
              <a:t> </a:t>
            </a:r>
            <a:r>
              <a:rPr lang="de-DE" sz="894" dirty="0" err="1"/>
              <a:t>circuits</a:t>
            </a:r>
            <a:r>
              <a:rPr lang="de-DE" sz="894" dirty="0"/>
              <a:t> (Caves, CHR, Grande Distribution, </a:t>
            </a:r>
            <a:r>
              <a:rPr lang="de-DE" sz="894" dirty="0" err="1"/>
              <a:t>Direct</a:t>
            </a:r>
            <a:r>
              <a:rPr lang="de-DE" sz="894" dirty="0"/>
              <a:t>,  </a:t>
            </a:r>
            <a:r>
              <a:rPr lang="de-DE" sz="894" dirty="0" err="1"/>
              <a:t>E-commerce</a:t>
            </a:r>
            <a:r>
              <a:rPr lang="de-DE" sz="894" dirty="0"/>
              <a:t>) </a:t>
            </a:r>
            <a:r>
              <a:rPr lang="de-DE" sz="894" dirty="0" err="1"/>
              <a:t>hors</a:t>
            </a:r>
            <a:r>
              <a:rPr lang="de-DE" sz="894" dirty="0"/>
              <a:t> Hard-Discount :</a:t>
            </a:r>
          </a:p>
        </p:txBody>
      </p:sp>
      <p:sp>
        <p:nvSpPr>
          <p:cNvPr id="89" name="Sous-titre 2">
            <a:extLst>
              <a:ext uri="{FF2B5EF4-FFF2-40B4-BE49-F238E27FC236}">
                <a16:creationId xmlns:a16="http://schemas.microsoft.com/office/drawing/2014/main" id="{85A98599-3657-4514-86AC-E861B4435902}"/>
              </a:ext>
            </a:extLst>
          </p:cNvPr>
          <p:cNvSpPr txBox="1">
            <a:spLocks/>
          </p:cNvSpPr>
          <p:nvPr/>
        </p:nvSpPr>
        <p:spPr>
          <a:xfrm rot="16200000">
            <a:off x="-893020" y="7274746"/>
            <a:ext cx="3424440" cy="3036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74295" tIns="37148" rIns="74295" bIns="37148" rtlCol="0"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38" dirty="0" err="1"/>
              <a:t>Calendrier</a:t>
            </a:r>
            <a:r>
              <a:rPr lang="de-DE" sz="1138" dirty="0"/>
              <a:t> et </a:t>
            </a:r>
            <a:r>
              <a:rPr lang="de-DE" sz="1138" dirty="0" err="1"/>
              <a:t>modalités</a:t>
            </a:r>
            <a:r>
              <a:rPr lang="de-DE" sz="1138" dirty="0"/>
              <a:t> </a:t>
            </a:r>
          </a:p>
        </p:txBody>
      </p:sp>
      <p:grpSp>
        <p:nvGrpSpPr>
          <p:cNvPr id="1043" name="POWER_USER_CONTEXTUAL_SHAPES_HARVEY">
            <a:extLst>
              <a:ext uri="{FF2B5EF4-FFF2-40B4-BE49-F238E27FC236}">
                <a16:creationId xmlns:a16="http://schemas.microsoft.com/office/drawing/2014/main" id="{095E5019-4768-4701-9C85-364057493AD6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1527824" y="6967145"/>
            <a:ext cx="587255" cy="587255"/>
            <a:chOff x="3429000" y="6096000"/>
            <a:chExt cx="317500" cy="317500"/>
          </a:xfrm>
        </p:grpSpPr>
        <p:sp>
          <p:nvSpPr>
            <p:cNvPr id="1041" name="POWER_USER_CONTEXTUAL_SHAPES_HARVEY_OVAL">
              <a:extLst>
                <a:ext uri="{FF2B5EF4-FFF2-40B4-BE49-F238E27FC236}">
                  <a16:creationId xmlns:a16="http://schemas.microsoft.com/office/drawing/2014/main" id="{E4AE5E0E-844F-435D-AC75-C29027562F78}"/>
                </a:ext>
              </a:extLst>
            </p:cNvPr>
            <p:cNvSpPr/>
            <p:nvPr/>
          </p:nvSpPr>
          <p:spPr>
            <a:xfrm>
              <a:off x="3429000" y="6096000"/>
              <a:ext cx="317500" cy="317500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463"/>
            </a:p>
          </p:txBody>
        </p:sp>
        <p:sp>
          <p:nvSpPr>
            <p:cNvPr id="1042" name="POWER_USER_CONTEXTUAL_SHAPES_HARVEY_BALL">
              <a:extLst>
                <a:ext uri="{FF2B5EF4-FFF2-40B4-BE49-F238E27FC236}">
                  <a16:creationId xmlns:a16="http://schemas.microsoft.com/office/drawing/2014/main" id="{B990B30F-0745-4BAE-B29E-C9E9F7D2FB57}"/>
                </a:ext>
              </a:extLst>
            </p:cNvPr>
            <p:cNvSpPr/>
            <p:nvPr/>
          </p:nvSpPr>
          <p:spPr>
            <a:xfrm rot="16200000">
              <a:off x="3429000" y="6096000"/>
              <a:ext cx="317500" cy="317500"/>
            </a:xfrm>
            <a:prstGeom prst="pie">
              <a:avLst>
                <a:gd name="adj1" fmla="val 0"/>
                <a:gd name="adj2" fmla="val 864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463">
                <a:solidFill>
                  <a:schemeClr val="tx1"/>
                </a:solidFill>
              </a:endParaRPr>
            </a:p>
          </p:txBody>
        </p:sp>
      </p:grpSp>
      <p:sp>
        <p:nvSpPr>
          <p:cNvPr id="93" name="ZoneTexte 92">
            <a:extLst>
              <a:ext uri="{FF2B5EF4-FFF2-40B4-BE49-F238E27FC236}">
                <a16:creationId xmlns:a16="http://schemas.microsoft.com/office/drawing/2014/main" id="{86CB64E1-B02E-4557-9E62-816FF59CBB2A}"/>
              </a:ext>
            </a:extLst>
          </p:cNvPr>
          <p:cNvSpPr txBox="1"/>
          <p:nvPr/>
        </p:nvSpPr>
        <p:spPr>
          <a:xfrm>
            <a:off x="1132888" y="6589765"/>
            <a:ext cx="1328136" cy="36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94" dirty="0" err="1"/>
              <a:t>Répartition</a:t>
            </a:r>
            <a:r>
              <a:rPr lang="de-DE" sz="894" dirty="0"/>
              <a:t> du </a:t>
            </a:r>
            <a:r>
              <a:rPr lang="de-DE" sz="894" dirty="0" err="1"/>
              <a:t>co-financement</a:t>
            </a:r>
            <a:endParaRPr lang="de-DE" sz="894" dirty="0"/>
          </a:p>
        </p:txBody>
      </p:sp>
      <p:sp>
        <p:nvSpPr>
          <p:cNvPr id="94" name="ZoneTexte 93">
            <a:extLst>
              <a:ext uri="{FF2B5EF4-FFF2-40B4-BE49-F238E27FC236}">
                <a16:creationId xmlns:a16="http://schemas.microsoft.com/office/drawing/2014/main" id="{01CC83EE-2834-4209-A168-2DC4001A3C30}"/>
              </a:ext>
            </a:extLst>
          </p:cNvPr>
          <p:cNvSpPr txBox="1"/>
          <p:nvPr/>
        </p:nvSpPr>
        <p:spPr>
          <a:xfrm>
            <a:off x="936775" y="7031736"/>
            <a:ext cx="650688" cy="36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94" dirty="0"/>
              <a:t>Entreprise</a:t>
            </a:r>
          </a:p>
        </p:txBody>
      </p:sp>
      <p:pic>
        <p:nvPicPr>
          <p:cNvPr id="1044" name="Picture 10" descr="Nouvelle-Aquitaine — Wikipédia">
            <a:extLst>
              <a:ext uri="{FF2B5EF4-FFF2-40B4-BE49-F238E27FC236}">
                <a16:creationId xmlns:a16="http://schemas.microsoft.com/office/drawing/2014/main" id="{19BE24AD-2A15-4615-B8FC-50C195C9B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888" y="6958395"/>
            <a:ext cx="280130" cy="38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ZoneTexte 95">
            <a:extLst>
              <a:ext uri="{FF2B5EF4-FFF2-40B4-BE49-F238E27FC236}">
                <a16:creationId xmlns:a16="http://schemas.microsoft.com/office/drawing/2014/main" id="{8F76B324-313D-4CD7-AF9E-AFE8F7E70F77}"/>
              </a:ext>
            </a:extLst>
          </p:cNvPr>
          <p:cNvSpPr txBox="1"/>
          <p:nvPr/>
        </p:nvSpPr>
        <p:spPr>
          <a:xfrm>
            <a:off x="1328183" y="7113830"/>
            <a:ext cx="1328136" cy="229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94" dirty="0"/>
              <a:t>40%</a:t>
            </a:r>
          </a:p>
        </p:txBody>
      </p:sp>
      <p:sp>
        <p:nvSpPr>
          <p:cNvPr id="1045" name="ZoneTexte 1044">
            <a:extLst>
              <a:ext uri="{FF2B5EF4-FFF2-40B4-BE49-F238E27FC236}">
                <a16:creationId xmlns:a16="http://schemas.microsoft.com/office/drawing/2014/main" id="{B52EA0D5-7B93-48B8-839A-58E3E7FFE362}"/>
              </a:ext>
            </a:extLst>
          </p:cNvPr>
          <p:cNvSpPr txBox="1"/>
          <p:nvPr/>
        </p:nvSpPr>
        <p:spPr>
          <a:xfrm>
            <a:off x="1491115" y="7202177"/>
            <a:ext cx="514239" cy="36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94" dirty="0"/>
              <a:t>60%</a:t>
            </a:r>
          </a:p>
          <a:p>
            <a:endParaRPr lang="de-DE" sz="894" dirty="0"/>
          </a:p>
        </p:txBody>
      </p:sp>
      <p:sp>
        <p:nvSpPr>
          <p:cNvPr id="98" name="ZoneTexte 97">
            <a:extLst>
              <a:ext uri="{FF2B5EF4-FFF2-40B4-BE49-F238E27FC236}">
                <a16:creationId xmlns:a16="http://schemas.microsoft.com/office/drawing/2014/main" id="{6B43F6E6-0A60-4FBC-A489-FDB8DE322B05}"/>
              </a:ext>
            </a:extLst>
          </p:cNvPr>
          <p:cNvSpPr txBox="1"/>
          <p:nvPr/>
        </p:nvSpPr>
        <p:spPr>
          <a:xfrm>
            <a:off x="2959450" y="6733651"/>
            <a:ext cx="1328136" cy="229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94" dirty="0" err="1"/>
              <a:t>Plancher</a:t>
            </a:r>
            <a:endParaRPr lang="de-DE" sz="894" dirty="0"/>
          </a:p>
        </p:txBody>
      </p:sp>
      <p:sp>
        <p:nvSpPr>
          <p:cNvPr id="99" name="ZoneTexte 98">
            <a:extLst>
              <a:ext uri="{FF2B5EF4-FFF2-40B4-BE49-F238E27FC236}">
                <a16:creationId xmlns:a16="http://schemas.microsoft.com/office/drawing/2014/main" id="{242D78CE-A448-4D56-A8F7-F3662CA46022}"/>
              </a:ext>
            </a:extLst>
          </p:cNvPr>
          <p:cNvSpPr txBox="1"/>
          <p:nvPr/>
        </p:nvSpPr>
        <p:spPr>
          <a:xfrm>
            <a:off x="2961623" y="7310344"/>
            <a:ext cx="1328136" cy="229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94" dirty="0"/>
              <a:t>Plafond</a:t>
            </a:r>
          </a:p>
        </p:txBody>
      </p:sp>
      <p:sp>
        <p:nvSpPr>
          <p:cNvPr id="1046" name="Flèche : double flèche verticale 1045">
            <a:extLst>
              <a:ext uri="{FF2B5EF4-FFF2-40B4-BE49-F238E27FC236}">
                <a16:creationId xmlns:a16="http://schemas.microsoft.com/office/drawing/2014/main" id="{E868749B-F625-42B7-90EB-DA6E7386DBE4}"/>
              </a:ext>
            </a:extLst>
          </p:cNvPr>
          <p:cNvSpPr/>
          <p:nvPr/>
        </p:nvSpPr>
        <p:spPr>
          <a:xfrm>
            <a:off x="3535760" y="6937739"/>
            <a:ext cx="160561" cy="370022"/>
          </a:xfrm>
          <a:prstGeom prst="up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63"/>
          </a:p>
        </p:txBody>
      </p:sp>
      <p:sp>
        <p:nvSpPr>
          <p:cNvPr id="101" name="ZoneTexte 100">
            <a:extLst>
              <a:ext uri="{FF2B5EF4-FFF2-40B4-BE49-F238E27FC236}">
                <a16:creationId xmlns:a16="http://schemas.microsoft.com/office/drawing/2014/main" id="{0BCC3749-F881-44B5-8D92-082B40DA3996}"/>
              </a:ext>
            </a:extLst>
          </p:cNvPr>
          <p:cNvSpPr txBox="1"/>
          <p:nvPr/>
        </p:nvSpPr>
        <p:spPr>
          <a:xfrm>
            <a:off x="3656646" y="6476179"/>
            <a:ext cx="1328136" cy="229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94" dirty="0"/>
              <a:t>Entreprise</a:t>
            </a:r>
          </a:p>
        </p:txBody>
      </p:sp>
      <p:sp>
        <p:nvSpPr>
          <p:cNvPr id="102" name="ZoneTexte 101">
            <a:extLst>
              <a:ext uri="{FF2B5EF4-FFF2-40B4-BE49-F238E27FC236}">
                <a16:creationId xmlns:a16="http://schemas.microsoft.com/office/drawing/2014/main" id="{E84BCB89-E1F9-48BF-B61B-6AB1116D68A9}"/>
              </a:ext>
            </a:extLst>
          </p:cNvPr>
          <p:cNvSpPr txBox="1"/>
          <p:nvPr/>
        </p:nvSpPr>
        <p:spPr>
          <a:xfrm>
            <a:off x="5239337" y="6470746"/>
            <a:ext cx="1328136" cy="229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94" dirty="0"/>
              <a:t>Total</a:t>
            </a:r>
          </a:p>
        </p:txBody>
      </p:sp>
      <p:sp>
        <p:nvSpPr>
          <p:cNvPr id="104" name="ZoneTexte 103">
            <a:extLst>
              <a:ext uri="{FF2B5EF4-FFF2-40B4-BE49-F238E27FC236}">
                <a16:creationId xmlns:a16="http://schemas.microsoft.com/office/drawing/2014/main" id="{9C3350D4-EA79-4E94-AF22-2D1175412670}"/>
              </a:ext>
            </a:extLst>
          </p:cNvPr>
          <p:cNvSpPr txBox="1"/>
          <p:nvPr/>
        </p:nvSpPr>
        <p:spPr>
          <a:xfrm>
            <a:off x="4534996" y="6464976"/>
            <a:ext cx="1328136" cy="36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94" dirty="0" err="1"/>
              <a:t>Région</a:t>
            </a:r>
            <a:endParaRPr lang="de-DE" sz="894" dirty="0"/>
          </a:p>
          <a:p>
            <a:pPr algn="ctr"/>
            <a:r>
              <a:rPr lang="de-DE" sz="894" dirty="0"/>
              <a:t> Nouvelle Aquitaine</a:t>
            </a:r>
          </a:p>
        </p:txBody>
      </p:sp>
      <p:sp>
        <p:nvSpPr>
          <p:cNvPr id="105" name="ZoneTexte 104">
            <a:extLst>
              <a:ext uri="{FF2B5EF4-FFF2-40B4-BE49-F238E27FC236}">
                <a16:creationId xmlns:a16="http://schemas.microsoft.com/office/drawing/2014/main" id="{CFC97AA3-CA0B-4E0F-9140-E6E7B273EAEF}"/>
              </a:ext>
            </a:extLst>
          </p:cNvPr>
          <p:cNvSpPr txBox="1"/>
          <p:nvPr/>
        </p:nvSpPr>
        <p:spPr>
          <a:xfrm>
            <a:off x="4186637" y="7310688"/>
            <a:ext cx="2523718" cy="229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94" dirty="0"/>
              <a:t>225k€		150k€		375k€	</a:t>
            </a:r>
          </a:p>
        </p:txBody>
      </p:sp>
      <p:sp>
        <p:nvSpPr>
          <p:cNvPr id="106" name="ZoneTexte 105">
            <a:extLst>
              <a:ext uri="{FF2B5EF4-FFF2-40B4-BE49-F238E27FC236}">
                <a16:creationId xmlns:a16="http://schemas.microsoft.com/office/drawing/2014/main" id="{4D7A3095-9DDC-448F-B718-E1949B5D76C3}"/>
              </a:ext>
            </a:extLst>
          </p:cNvPr>
          <p:cNvSpPr txBox="1"/>
          <p:nvPr/>
        </p:nvSpPr>
        <p:spPr>
          <a:xfrm>
            <a:off x="4147775" y="6893176"/>
            <a:ext cx="2523718" cy="229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94" dirty="0"/>
              <a:t>30k€		20k€		50k€	</a:t>
            </a:r>
          </a:p>
        </p:txBody>
      </p:sp>
      <p:cxnSp>
        <p:nvCxnSpPr>
          <p:cNvPr id="107" name="Connecteur droit 106">
            <a:extLst>
              <a:ext uri="{FF2B5EF4-FFF2-40B4-BE49-F238E27FC236}">
                <a16:creationId xmlns:a16="http://schemas.microsoft.com/office/drawing/2014/main" id="{26A823AF-D8F0-468A-8B08-02FF745935EB}"/>
              </a:ext>
            </a:extLst>
          </p:cNvPr>
          <p:cNvCxnSpPr>
            <a:cxnSpLocks/>
          </p:cNvCxnSpPr>
          <p:nvPr/>
        </p:nvCxnSpPr>
        <p:spPr>
          <a:xfrm flipH="1">
            <a:off x="3546329" y="6773543"/>
            <a:ext cx="2666545" cy="1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ZoneTexte 108">
            <a:extLst>
              <a:ext uri="{FF2B5EF4-FFF2-40B4-BE49-F238E27FC236}">
                <a16:creationId xmlns:a16="http://schemas.microsoft.com/office/drawing/2014/main" id="{050D8990-4D9F-406E-8A69-72F6DDD842CD}"/>
              </a:ext>
            </a:extLst>
          </p:cNvPr>
          <p:cNvSpPr txBox="1"/>
          <p:nvPr/>
        </p:nvSpPr>
        <p:spPr>
          <a:xfrm>
            <a:off x="1166021" y="7605846"/>
            <a:ext cx="5060599" cy="917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94" dirty="0"/>
              <a:t>*Pour </a:t>
            </a:r>
            <a:r>
              <a:rPr lang="de-DE" sz="894" dirty="0" err="1"/>
              <a:t>les</a:t>
            </a:r>
            <a:r>
              <a:rPr lang="de-DE" sz="894" dirty="0"/>
              <a:t> frais </a:t>
            </a:r>
            <a:r>
              <a:rPr lang="de-DE" sz="894" dirty="0" err="1"/>
              <a:t>d‘inscription</a:t>
            </a:r>
            <a:r>
              <a:rPr lang="de-DE" sz="894" dirty="0"/>
              <a:t> à </a:t>
            </a:r>
            <a:r>
              <a:rPr lang="de-DE" sz="894" dirty="0" err="1"/>
              <a:t>Prowein</a:t>
            </a:r>
            <a:r>
              <a:rPr lang="de-DE" sz="894" dirty="0"/>
              <a:t> et </a:t>
            </a:r>
            <a:r>
              <a:rPr lang="de-DE" sz="894" dirty="0" err="1"/>
              <a:t>Vinexpo</a:t>
            </a:r>
            <a:r>
              <a:rPr lang="de-DE" sz="894" dirty="0"/>
              <a:t>, </a:t>
            </a:r>
            <a:r>
              <a:rPr lang="de-DE" sz="894" dirty="0" err="1"/>
              <a:t>l‘AANA</a:t>
            </a:r>
            <a:r>
              <a:rPr lang="de-DE" sz="894" dirty="0"/>
              <a:t> </a:t>
            </a:r>
            <a:r>
              <a:rPr lang="de-DE" sz="894" dirty="0" err="1"/>
              <a:t>prend</a:t>
            </a:r>
            <a:r>
              <a:rPr lang="de-DE" sz="894" dirty="0"/>
              <a:t> en </a:t>
            </a:r>
            <a:r>
              <a:rPr lang="de-DE" sz="894" dirty="0" err="1"/>
              <a:t>charge</a:t>
            </a:r>
            <a:r>
              <a:rPr lang="de-DE" sz="894" dirty="0"/>
              <a:t> 30% des </a:t>
            </a:r>
            <a:r>
              <a:rPr lang="de-DE" sz="894" dirty="0" err="1"/>
              <a:t>surface</a:t>
            </a:r>
            <a:r>
              <a:rPr lang="de-DE" sz="894" dirty="0"/>
              <a:t> </a:t>
            </a:r>
            <a:r>
              <a:rPr lang="de-DE" sz="894" dirty="0" err="1"/>
              <a:t>équipées</a:t>
            </a:r>
            <a:endParaRPr lang="de-DE" sz="894" dirty="0"/>
          </a:p>
          <a:p>
            <a:endParaRPr lang="de-DE" sz="894" dirty="0"/>
          </a:p>
          <a:p>
            <a:r>
              <a:rPr lang="de-DE" sz="894" dirty="0" err="1"/>
              <a:t>L‘aide</a:t>
            </a:r>
            <a:r>
              <a:rPr lang="de-DE" sz="894" dirty="0"/>
              <a:t> </a:t>
            </a:r>
            <a:r>
              <a:rPr lang="de-DE" sz="894" dirty="0" err="1"/>
              <a:t>n‘est</a:t>
            </a:r>
            <a:r>
              <a:rPr lang="de-DE" sz="894" dirty="0"/>
              <a:t> </a:t>
            </a:r>
            <a:r>
              <a:rPr lang="de-DE" sz="894" dirty="0" err="1"/>
              <a:t>pas</a:t>
            </a:r>
            <a:r>
              <a:rPr lang="de-DE" sz="894" dirty="0"/>
              <a:t> </a:t>
            </a:r>
            <a:r>
              <a:rPr lang="de-DE" sz="894" dirty="0" err="1"/>
              <a:t>cumulable</a:t>
            </a:r>
            <a:r>
              <a:rPr lang="de-DE" sz="894" dirty="0"/>
              <a:t> </a:t>
            </a:r>
            <a:r>
              <a:rPr lang="de-DE" sz="894" dirty="0" err="1"/>
              <a:t>avec</a:t>
            </a:r>
            <a:r>
              <a:rPr lang="de-DE" sz="894" dirty="0"/>
              <a:t> des </a:t>
            </a:r>
            <a:r>
              <a:rPr lang="de-DE" sz="894" dirty="0" err="1"/>
              <a:t>aides</a:t>
            </a:r>
            <a:r>
              <a:rPr lang="de-DE" sz="894" dirty="0"/>
              <a:t> de </a:t>
            </a:r>
            <a:r>
              <a:rPr lang="de-DE" sz="894" dirty="0" err="1"/>
              <a:t>l‘Etat</a:t>
            </a:r>
            <a:r>
              <a:rPr lang="de-DE" sz="894" dirty="0"/>
              <a:t>, de la </a:t>
            </a:r>
            <a:r>
              <a:rPr lang="de-DE" sz="894" dirty="0" err="1"/>
              <a:t>Région</a:t>
            </a:r>
            <a:r>
              <a:rPr lang="de-DE" sz="894" dirty="0"/>
              <a:t> </a:t>
            </a:r>
            <a:r>
              <a:rPr lang="de-DE" sz="894" dirty="0" err="1"/>
              <a:t>ou</a:t>
            </a:r>
            <a:r>
              <a:rPr lang="de-DE" sz="894" dirty="0"/>
              <a:t> de </a:t>
            </a:r>
            <a:r>
              <a:rPr lang="de-DE" sz="894" dirty="0" err="1"/>
              <a:t>l‘Union</a:t>
            </a:r>
            <a:r>
              <a:rPr lang="de-DE" sz="894" dirty="0"/>
              <a:t> </a:t>
            </a:r>
            <a:r>
              <a:rPr lang="de-DE" sz="894" dirty="0" err="1"/>
              <a:t>Européene</a:t>
            </a:r>
            <a:endParaRPr lang="de-DE" sz="894" dirty="0"/>
          </a:p>
          <a:p>
            <a:r>
              <a:rPr lang="de-DE" sz="894" dirty="0"/>
              <a:t>Le </a:t>
            </a:r>
            <a:r>
              <a:rPr lang="de-DE" sz="894" dirty="0" err="1"/>
              <a:t>présent</a:t>
            </a:r>
            <a:r>
              <a:rPr lang="de-DE" sz="894" dirty="0"/>
              <a:t> </a:t>
            </a:r>
            <a:r>
              <a:rPr lang="de-DE" sz="894" dirty="0" err="1"/>
              <a:t>appel</a:t>
            </a:r>
            <a:r>
              <a:rPr lang="de-DE" sz="894" dirty="0"/>
              <a:t> à </a:t>
            </a:r>
            <a:r>
              <a:rPr lang="de-DE" sz="894" dirty="0" err="1"/>
              <a:t>projet</a:t>
            </a:r>
            <a:r>
              <a:rPr lang="de-DE" sz="894" dirty="0"/>
              <a:t> </a:t>
            </a:r>
            <a:r>
              <a:rPr lang="de-DE" sz="894" dirty="0" err="1"/>
              <a:t>est</a:t>
            </a:r>
            <a:r>
              <a:rPr lang="de-DE" sz="894" dirty="0"/>
              <a:t> ouvert du 1/08/2020 au 30/09/2020 </a:t>
            </a:r>
            <a:r>
              <a:rPr lang="de-DE" sz="894" dirty="0" err="1"/>
              <a:t>pour</a:t>
            </a:r>
            <a:r>
              <a:rPr lang="de-DE" sz="894" dirty="0"/>
              <a:t> </a:t>
            </a:r>
            <a:r>
              <a:rPr lang="de-DE" sz="894" dirty="0" err="1"/>
              <a:t>une</a:t>
            </a:r>
            <a:r>
              <a:rPr lang="de-DE" sz="894" dirty="0"/>
              <a:t> </a:t>
            </a:r>
            <a:r>
              <a:rPr lang="de-DE" sz="894" dirty="0" err="1"/>
              <a:t>première</a:t>
            </a:r>
            <a:r>
              <a:rPr lang="de-DE" sz="894" dirty="0"/>
              <a:t> </a:t>
            </a:r>
            <a:r>
              <a:rPr lang="de-DE" sz="894" dirty="0" err="1"/>
              <a:t>enveloppe</a:t>
            </a:r>
            <a:r>
              <a:rPr lang="de-DE" sz="894" dirty="0"/>
              <a:t> de 750k€</a:t>
            </a:r>
          </a:p>
          <a:p>
            <a:r>
              <a:rPr lang="de-DE" sz="894" dirty="0"/>
              <a:t>Il </a:t>
            </a:r>
            <a:r>
              <a:rPr lang="de-DE" sz="894" dirty="0" err="1"/>
              <a:t>sera</a:t>
            </a:r>
            <a:r>
              <a:rPr lang="de-DE" sz="894" dirty="0"/>
              <a:t> </a:t>
            </a:r>
            <a:r>
              <a:rPr lang="de-DE" sz="894" dirty="0" err="1"/>
              <a:t>suivi</a:t>
            </a:r>
            <a:r>
              <a:rPr lang="de-DE" sz="894" dirty="0"/>
              <a:t> </a:t>
            </a:r>
            <a:r>
              <a:rPr lang="de-DE" sz="894" dirty="0" err="1"/>
              <a:t>d‘autres</a:t>
            </a:r>
            <a:r>
              <a:rPr lang="de-DE" sz="894" dirty="0"/>
              <a:t> </a:t>
            </a:r>
            <a:r>
              <a:rPr lang="de-DE" sz="894" dirty="0" err="1"/>
              <a:t>appels</a:t>
            </a:r>
            <a:r>
              <a:rPr lang="de-DE" sz="894" dirty="0"/>
              <a:t> à </a:t>
            </a:r>
            <a:r>
              <a:rPr lang="de-DE" sz="894" dirty="0" err="1"/>
              <a:t>projet</a:t>
            </a:r>
            <a:r>
              <a:rPr lang="de-DE" sz="894" dirty="0"/>
              <a:t> </a:t>
            </a:r>
            <a:r>
              <a:rPr lang="de-DE" sz="894" dirty="0" err="1"/>
              <a:t>dont</a:t>
            </a:r>
            <a:r>
              <a:rPr lang="de-DE" sz="894" dirty="0"/>
              <a:t> </a:t>
            </a:r>
            <a:r>
              <a:rPr lang="de-DE" sz="894" dirty="0" err="1"/>
              <a:t>un</a:t>
            </a:r>
            <a:r>
              <a:rPr lang="de-DE" sz="894" dirty="0"/>
              <a:t> </a:t>
            </a:r>
            <a:r>
              <a:rPr lang="de-DE" sz="894" dirty="0" err="1"/>
              <a:t>prochain</a:t>
            </a:r>
            <a:r>
              <a:rPr lang="de-DE" sz="894" dirty="0"/>
              <a:t> au Q4 2020 (date à </a:t>
            </a:r>
            <a:r>
              <a:rPr lang="de-DE" sz="894" dirty="0" err="1"/>
              <a:t>définir</a:t>
            </a:r>
            <a:r>
              <a:rPr lang="de-DE" sz="894" dirty="0"/>
              <a:t>)</a:t>
            </a:r>
          </a:p>
        </p:txBody>
      </p:sp>
      <p:sp>
        <p:nvSpPr>
          <p:cNvPr id="110" name="ZoneTexte 109">
            <a:extLst>
              <a:ext uri="{FF2B5EF4-FFF2-40B4-BE49-F238E27FC236}">
                <a16:creationId xmlns:a16="http://schemas.microsoft.com/office/drawing/2014/main" id="{9DCD9A4C-8CCA-498E-844D-74F45CB1329D}"/>
              </a:ext>
            </a:extLst>
          </p:cNvPr>
          <p:cNvSpPr txBox="1"/>
          <p:nvPr/>
        </p:nvSpPr>
        <p:spPr>
          <a:xfrm>
            <a:off x="1166020" y="8365631"/>
            <a:ext cx="5060599" cy="855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94" dirty="0"/>
              <a:t>Le dossier complet </a:t>
            </a:r>
            <a:r>
              <a:rPr lang="de-DE" sz="894" dirty="0" err="1"/>
              <a:t>est</a:t>
            </a:r>
            <a:r>
              <a:rPr lang="de-DE" sz="894" dirty="0"/>
              <a:t> à </a:t>
            </a:r>
            <a:r>
              <a:rPr lang="de-DE" sz="894" dirty="0" err="1"/>
              <a:t>envoyé</a:t>
            </a:r>
            <a:r>
              <a:rPr lang="de-DE" sz="894" dirty="0"/>
              <a:t> à </a:t>
            </a:r>
            <a:endParaRPr lang="de-DE" sz="1463" dirty="0"/>
          </a:p>
          <a:p>
            <a:r>
              <a:rPr lang="fr-FR" sz="813" dirty="0"/>
              <a:t>Région Nouvelle-Aquitaine - Site de Bordeaux  - Pôle Développement Economique et Environnemental </a:t>
            </a:r>
          </a:p>
          <a:p>
            <a:r>
              <a:rPr lang="fr-FR" sz="813" dirty="0"/>
              <a:t>Direction Agriculture, Industries Agroalimentaires et Pêche </a:t>
            </a:r>
          </a:p>
          <a:p>
            <a:r>
              <a:rPr lang="fr-FR" sz="813" dirty="0"/>
              <a:t>14 rue François de Sourdis  - </a:t>
            </a:r>
            <a:r>
              <a:rPr lang="de-DE" sz="813" dirty="0"/>
              <a:t>CS 81383 </a:t>
            </a:r>
          </a:p>
          <a:p>
            <a:r>
              <a:rPr lang="de-DE" sz="813" dirty="0"/>
              <a:t>33077 Bordeaux </a:t>
            </a:r>
            <a:r>
              <a:rPr lang="de-DE" sz="813" dirty="0" err="1"/>
              <a:t>Cedex</a:t>
            </a:r>
            <a:r>
              <a:rPr lang="de-DE" sz="813" dirty="0"/>
              <a:t> </a:t>
            </a:r>
          </a:p>
          <a:p>
            <a:r>
              <a:rPr lang="fr-FR" sz="813" dirty="0"/>
              <a:t>Ou transmis par mail à l’adresse suivante : plancommercialisationvin@nouvelle-aquitaine.fr </a:t>
            </a:r>
            <a:endParaRPr lang="de-DE" sz="894" dirty="0"/>
          </a:p>
        </p:txBody>
      </p:sp>
      <p:sp>
        <p:nvSpPr>
          <p:cNvPr id="111" name="Sous-titre 2">
            <a:extLst>
              <a:ext uri="{FF2B5EF4-FFF2-40B4-BE49-F238E27FC236}">
                <a16:creationId xmlns:a16="http://schemas.microsoft.com/office/drawing/2014/main" id="{B7B5E985-7FED-4B44-AB11-1FB8720DB6E3}"/>
              </a:ext>
            </a:extLst>
          </p:cNvPr>
          <p:cNvSpPr txBox="1">
            <a:spLocks/>
          </p:cNvSpPr>
          <p:nvPr/>
        </p:nvSpPr>
        <p:spPr>
          <a:xfrm rot="16200000">
            <a:off x="497881" y="9364132"/>
            <a:ext cx="625172" cy="30362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74295" tIns="37148" rIns="74295" bIns="37148" rtlCol="0" anchor="ctr">
            <a:normAutofit fontScale="85000" lnSpcReduction="1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38" dirty="0" err="1">
                <a:solidFill>
                  <a:schemeClr val="bg1"/>
                </a:solidFill>
              </a:rPr>
              <a:t>Contacts</a:t>
            </a:r>
            <a:endParaRPr lang="de-DE" sz="1138" dirty="0">
              <a:solidFill>
                <a:schemeClr val="bg1"/>
              </a:solidFill>
            </a:endParaRPr>
          </a:p>
        </p:txBody>
      </p:sp>
      <p:grpSp>
        <p:nvGrpSpPr>
          <p:cNvPr id="116" name="Email2">
            <a:extLst>
              <a:ext uri="{FF2B5EF4-FFF2-40B4-BE49-F238E27FC236}">
                <a16:creationId xmlns:a16="http://schemas.microsoft.com/office/drawing/2014/main" id="{61807700-FBF1-4BBE-8889-9D18564BA1B0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1441843" y="9330442"/>
            <a:ext cx="563511" cy="356907"/>
            <a:chOff x="5888541" y="4970012"/>
            <a:chExt cx="857212" cy="542927"/>
          </a:xfrm>
          <a:noFill/>
        </p:grpSpPr>
        <p:sp>
          <p:nvSpPr>
            <p:cNvPr id="117" name="Isosceles Triangle 197">
              <a:extLst>
                <a:ext uri="{FF2B5EF4-FFF2-40B4-BE49-F238E27FC236}">
                  <a16:creationId xmlns:a16="http://schemas.microsoft.com/office/drawing/2014/main" id="{4D3FCBAF-CD92-4F71-A942-1773ABD0A8FE}"/>
                </a:ext>
              </a:extLst>
            </p:cNvPr>
            <p:cNvSpPr/>
            <p:nvPr/>
          </p:nvSpPr>
          <p:spPr>
            <a:xfrm rot="10800000">
              <a:off x="5920020" y="4970012"/>
              <a:ext cx="794255" cy="367665"/>
            </a:xfrm>
            <a:prstGeom prst="triangle">
              <a:avLst/>
            </a:prstGeom>
            <a:grpFill/>
            <a:ln w="28575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2950">
                <a:defRPr/>
              </a:pPr>
              <a:endParaRPr lang="en-US" sz="1463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8" name="Freeform 12">
              <a:extLst>
                <a:ext uri="{FF2B5EF4-FFF2-40B4-BE49-F238E27FC236}">
                  <a16:creationId xmlns:a16="http://schemas.microsoft.com/office/drawing/2014/main" id="{8CB5E483-65DA-4AA1-B47A-B2F95190CAF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214377" y="5003881"/>
              <a:ext cx="205542" cy="209096"/>
            </a:xfrm>
            <a:custGeom>
              <a:avLst/>
              <a:gdLst>
                <a:gd name="T0" fmla="*/ 2938 w 2996"/>
                <a:gd name="T1" fmla="*/ 1710 h 3042"/>
                <a:gd name="T2" fmla="*/ 2535 w 2996"/>
                <a:gd name="T3" fmla="*/ 2293 h 3042"/>
                <a:gd name="T4" fmla="*/ 2062 w 2996"/>
                <a:gd name="T5" fmla="*/ 2353 h 3042"/>
                <a:gd name="T6" fmla="*/ 1890 w 2996"/>
                <a:gd name="T7" fmla="*/ 2193 h 3042"/>
                <a:gd name="T8" fmla="*/ 1872 w 2996"/>
                <a:gd name="T9" fmla="*/ 2011 h 3042"/>
                <a:gd name="T10" fmla="*/ 1866 w 2996"/>
                <a:gd name="T11" fmla="*/ 1952 h 3042"/>
                <a:gd name="T12" fmla="*/ 1625 w 2996"/>
                <a:gd name="T13" fmla="*/ 2243 h 3042"/>
                <a:gd name="T14" fmla="*/ 1222 w 2996"/>
                <a:gd name="T15" fmla="*/ 2376 h 3042"/>
                <a:gd name="T16" fmla="*/ 792 w 2996"/>
                <a:gd name="T17" fmla="*/ 2188 h 3042"/>
                <a:gd name="T18" fmla="*/ 654 w 2996"/>
                <a:gd name="T19" fmla="*/ 1713 h 3042"/>
                <a:gd name="T20" fmla="*/ 890 w 2996"/>
                <a:gd name="T21" fmla="*/ 982 h 3042"/>
                <a:gd name="T22" fmla="*/ 1518 w 2996"/>
                <a:gd name="T23" fmla="*/ 660 h 3042"/>
                <a:gd name="T24" fmla="*/ 1848 w 2996"/>
                <a:gd name="T25" fmla="*/ 747 h 3042"/>
                <a:gd name="T26" fmla="*/ 2036 w 2996"/>
                <a:gd name="T27" fmla="*/ 973 h 3042"/>
                <a:gd name="T28" fmla="*/ 2113 w 2996"/>
                <a:gd name="T29" fmla="*/ 698 h 3042"/>
                <a:gd name="T30" fmla="*/ 2182 w 2996"/>
                <a:gd name="T31" fmla="*/ 1568 h 3042"/>
                <a:gd name="T32" fmla="*/ 2119 w 2996"/>
                <a:gd name="T33" fmla="*/ 2004 h 3042"/>
                <a:gd name="T34" fmla="*/ 2258 w 2996"/>
                <a:gd name="T35" fmla="*/ 2166 h 3042"/>
                <a:gd name="T36" fmla="*/ 2616 w 2996"/>
                <a:gd name="T37" fmla="*/ 1904 h 3042"/>
                <a:gd name="T38" fmla="*/ 2762 w 2996"/>
                <a:gd name="T39" fmla="*/ 1259 h 3042"/>
                <a:gd name="T40" fmla="*/ 2480 w 2996"/>
                <a:gd name="T41" fmla="*/ 515 h 3042"/>
                <a:gd name="T42" fmla="*/ 1664 w 2996"/>
                <a:gd name="T43" fmla="*/ 217 h 3042"/>
                <a:gd name="T44" fmla="*/ 885 w 2996"/>
                <a:gd name="T45" fmla="*/ 427 h 3042"/>
                <a:gd name="T46" fmla="*/ 406 w 2996"/>
                <a:gd name="T47" fmla="*/ 969 h 3042"/>
                <a:gd name="T48" fmla="*/ 243 w 2996"/>
                <a:gd name="T49" fmla="*/ 1709 h 3042"/>
                <a:gd name="T50" fmla="*/ 532 w 2996"/>
                <a:gd name="T51" fmla="*/ 2510 h 3042"/>
                <a:gd name="T52" fmla="*/ 1365 w 2996"/>
                <a:gd name="T53" fmla="*/ 2821 h 3042"/>
                <a:gd name="T54" fmla="*/ 1989 w 2996"/>
                <a:gd name="T55" fmla="*/ 2723 h 3042"/>
                <a:gd name="T56" fmla="*/ 2402 w 2996"/>
                <a:gd name="T57" fmla="*/ 2542 h 3042"/>
                <a:gd name="T58" fmla="*/ 2294 w 2996"/>
                <a:gd name="T59" fmla="*/ 2840 h 3042"/>
                <a:gd name="T60" fmla="*/ 1724 w 2996"/>
                <a:gd name="T61" fmla="*/ 3012 h 3042"/>
                <a:gd name="T62" fmla="*/ 783 w 2996"/>
                <a:gd name="T63" fmla="*/ 2942 h 3042"/>
                <a:gd name="T64" fmla="*/ 89 w 2996"/>
                <a:gd name="T65" fmla="*/ 2245 h 3042"/>
                <a:gd name="T66" fmla="*/ 53 w 2996"/>
                <a:gd name="T67" fmla="*/ 1250 h 3042"/>
                <a:gd name="T68" fmla="*/ 458 w 2996"/>
                <a:gd name="T69" fmla="*/ 496 h 3042"/>
                <a:gd name="T70" fmla="*/ 1193 w 2996"/>
                <a:gd name="T71" fmla="*/ 61 h 3042"/>
                <a:gd name="T72" fmla="*/ 2258 w 2996"/>
                <a:gd name="T73" fmla="*/ 102 h 3042"/>
                <a:gd name="T74" fmla="*/ 2917 w 2996"/>
                <a:gd name="T75" fmla="*/ 775 h 3042"/>
                <a:gd name="T76" fmla="*/ 1953 w 2996"/>
                <a:gd name="T77" fmla="*/ 1269 h 3042"/>
                <a:gd name="T78" fmla="*/ 1840 w 2996"/>
                <a:gd name="T79" fmla="*/ 987 h 3042"/>
                <a:gd name="T80" fmla="*/ 1537 w 2996"/>
                <a:gd name="T81" fmla="*/ 878 h 3042"/>
                <a:gd name="T82" fmla="*/ 1089 w 2996"/>
                <a:gd name="T83" fmla="*/ 1143 h 3042"/>
                <a:gd name="T84" fmla="*/ 938 w 2996"/>
                <a:gd name="T85" fmla="*/ 1709 h 3042"/>
                <a:gd name="T86" fmla="*/ 1272 w 2996"/>
                <a:gd name="T87" fmla="*/ 2150 h 3042"/>
                <a:gd name="T88" fmla="*/ 1680 w 2996"/>
                <a:gd name="T89" fmla="*/ 1956 h 3042"/>
                <a:gd name="T90" fmla="*/ 1914 w 2996"/>
                <a:gd name="T91" fmla="*/ 1518 h 3042"/>
                <a:gd name="T92" fmla="*/ 1953 w 2996"/>
                <a:gd name="T93" fmla="*/ 1269 h 3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996" h="3042">
                  <a:moveTo>
                    <a:pt x="2996" y="1255"/>
                  </a:moveTo>
                  <a:cubicBezTo>
                    <a:pt x="2996" y="1420"/>
                    <a:pt x="2977" y="1572"/>
                    <a:pt x="2938" y="1710"/>
                  </a:cubicBezTo>
                  <a:cubicBezTo>
                    <a:pt x="2900" y="1846"/>
                    <a:pt x="2847" y="1964"/>
                    <a:pt x="2779" y="2062"/>
                  </a:cubicBezTo>
                  <a:cubicBezTo>
                    <a:pt x="2712" y="2161"/>
                    <a:pt x="2630" y="2238"/>
                    <a:pt x="2535" y="2293"/>
                  </a:cubicBezTo>
                  <a:cubicBezTo>
                    <a:pt x="2441" y="2348"/>
                    <a:pt x="2338" y="2376"/>
                    <a:pt x="2227" y="2376"/>
                  </a:cubicBezTo>
                  <a:cubicBezTo>
                    <a:pt x="2163" y="2376"/>
                    <a:pt x="2108" y="2368"/>
                    <a:pt x="2062" y="2353"/>
                  </a:cubicBezTo>
                  <a:cubicBezTo>
                    <a:pt x="2017" y="2337"/>
                    <a:pt x="1980" y="2316"/>
                    <a:pt x="1952" y="2290"/>
                  </a:cubicBezTo>
                  <a:cubicBezTo>
                    <a:pt x="1923" y="2262"/>
                    <a:pt x="1902" y="2230"/>
                    <a:pt x="1890" y="2193"/>
                  </a:cubicBezTo>
                  <a:cubicBezTo>
                    <a:pt x="1877" y="2156"/>
                    <a:pt x="1871" y="2116"/>
                    <a:pt x="1871" y="2073"/>
                  </a:cubicBezTo>
                  <a:cubicBezTo>
                    <a:pt x="1871" y="2055"/>
                    <a:pt x="1871" y="2035"/>
                    <a:pt x="1872" y="2011"/>
                  </a:cubicBezTo>
                  <a:cubicBezTo>
                    <a:pt x="1874" y="1985"/>
                    <a:pt x="1875" y="1966"/>
                    <a:pt x="1876" y="1952"/>
                  </a:cubicBezTo>
                  <a:lnTo>
                    <a:pt x="1866" y="1952"/>
                  </a:lnTo>
                  <a:cubicBezTo>
                    <a:pt x="1838" y="2004"/>
                    <a:pt x="1804" y="2055"/>
                    <a:pt x="1764" y="2107"/>
                  </a:cubicBezTo>
                  <a:cubicBezTo>
                    <a:pt x="1725" y="2158"/>
                    <a:pt x="1679" y="2203"/>
                    <a:pt x="1625" y="2243"/>
                  </a:cubicBezTo>
                  <a:cubicBezTo>
                    <a:pt x="1572" y="2282"/>
                    <a:pt x="1512" y="2314"/>
                    <a:pt x="1444" y="2339"/>
                  </a:cubicBezTo>
                  <a:cubicBezTo>
                    <a:pt x="1377" y="2364"/>
                    <a:pt x="1303" y="2376"/>
                    <a:pt x="1222" y="2376"/>
                  </a:cubicBezTo>
                  <a:cubicBezTo>
                    <a:pt x="1125" y="2376"/>
                    <a:pt x="1041" y="2359"/>
                    <a:pt x="969" y="2326"/>
                  </a:cubicBezTo>
                  <a:cubicBezTo>
                    <a:pt x="898" y="2292"/>
                    <a:pt x="839" y="2246"/>
                    <a:pt x="792" y="2188"/>
                  </a:cubicBezTo>
                  <a:cubicBezTo>
                    <a:pt x="746" y="2128"/>
                    <a:pt x="711" y="2058"/>
                    <a:pt x="688" y="1978"/>
                  </a:cubicBezTo>
                  <a:cubicBezTo>
                    <a:pt x="665" y="1897"/>
                    <a:pt x="654" y="1808"/>
                    <a:pt x="654" y="1713"/>
                  </a:cubicBezTo>
                  <a:cubicBezTo>
                    <a:pt x="654" y="1575"/>
                    <a:pt x="674" y="1443"/>
                    <a:pt x="714" y="1317"/>
                  </a:cubicBezTo>
                  <a:cubicBezTo>
                    <a:pt x="755" y="1190"/>
                    <a:pt x="814" y="1078"/>
                    <a:pt x="890" y="982"/>
                  </a:cubicBezTo>
                  <a:cubicBezTo>
                    <a:pt x="965" y="884"/>
                    <a:pt x="1056" y="806"/>
                    <a:pt x="1162" y="747"/>
                  </a:cubicBezTo>
                  <a:cubicBezTo>
                    <a:pt x="1268" y="689"/>
                    <a:pt x="1387" y="660"/>
                    <a:pt x="1518" y="660"/>
                  </a:cubicBezTo>
                  <a:cubicBezTo>
                    <a:pt x="1587" y="660"/>
                    <a:pt x="1649" y="668"/>
                    <a:pt x="1704" y="684"/>
                  </a:cubicBezTo>
                  <a:cubicBezTo>
                    <a:pt x="1759" y="699"/>
                    <a:pt x="1807" y="720"/>
                    <a:pt x="1848" y="747"/>
                  </a:cubicBezTo>
                  <a:cubicBezTo>
                    <a:pt x="1891" y="775"/>
                    <a:pt x="1927" y="808"/>
                    <a:pt x="1958" y="847"/>
                  </a:cubicBezTo>
                  <a:cubicBezTo>
                    <a:pt x="1989" y="885"/>
                    <a:pt x="2015" y="927"/>
                    <a:pt x="2036" y="973"/>
                  </a:cubicBezTo>
                  <a:lnTo>
                    <a:pt x="2046" y="973"/>
                  </a:lnTo>
                  <a:lnTo>
                    <a:pt x="2113" y="698"/>
                  </a:lnTo>
                  <a:lnTo>
                    <a:pt x="2382" y="698"/>
                  </a:lnTo>
                  <a:lnTo>
                    <a:pt x="2182" y="1568"/>
                  </a:lnTo>
                  <a:cubicBezTo>
                    <a:pt x="2160" y="1665"/>
                    <a:pt x="2144" y="1747"/>
                    <a:pt x="2134" y="1816"/>
                  </a:cubicBezTo>
                  <a:cubicBezTo>
                    <a:pt x="2124" y="1885"/>
                    <a:pt x="2119" y="1948"/>
                    <a:pt x="2119" y="2004"/>
                  </a:cubicBezTo>
                  <a:cubicBezTo>
                    <a:pt x="2119" y="2059"/>
                    <a:pt x="2131" y="2100"/>
                    <a:pt x="2155" y="2126"/>
                  </a:cubicBezTo>
                  <a:cubicBezTo>
                    <a:pt x="2180" y="2152"/>
                    <a:pt x="2214" y="2166"/>
                    <a:pt x="2258" y="2166"/>
                  </a:cubicBezTo>
                  <a:cubicBezTo>
                    <a:pt x="2329" y="2166"/>
                    <a:pt x="2395" y="2143"/>
                    <a:pt x="2456" y="2097"/>
                  </a:cubicBezTo>
                  <a:cubicBezTo>
                    <a:pt x="2518" y="2050"/>
                    <a:pt x="2571" y="1985"/>
                    <a:pt x="2616" y="1904"/>
                  </a:cubicBezTo>
                  <a:cubicBezTo>
                    <a:pt x="2662" y="1823"/>
                    <a:pt x="2697" y="1727"/>
                    <a:pt x="2723" y="1617"/>
                  </a:cubicBezTo>
                  <a:cubicBezTo>
                    <a:pt x="2749" y="1506"/>
                    <a:pt x="2762" y="1387"/>
                    <a:pt x="2762" y="1259"/>
                  </a:cubicBezTo>
                  <a:cubicBezTo>
                    <a:pt x="2762" y="1111"/>
                    <a:pt x="2738" y="973"/>
                    <a:pt x="2690" y="846"/>
                  </a:cubicBezTo>
                  <a:cubicBezTo>
                    <a:pt x="2643" y="718"/>
                    <a:pt x="2573" y="608"/>
                    <a:pt x="2480" y="515"/>
                  </a:cubicBezTo>
                  <a:cubicBezTo>
                    <a:pt x="2388" y="422"/>
                    <a:pt x="2274" y="349"/>
                    <a:pt x="2137" y="297"/>
                  </a:cubicBezTo>
                  <a:cubicBezTo>
                    <a:pt x="2001" y="244"/>
                    <a:pt x="1843" y="217"/>
                    <a:pt x="1664" y="217"/>
                  </a:cubicBezTo>
                  <a:cubicBezTo>
                    <a:pt x="1510" y="217"/>
                    <a:pt x="1368" y="236"/>
                    <a:pt x="1237" y="272"/>
                  </a:cubicBezTo>
                  <a:cubicBezTo>
                    <a:pt x="1108" y="309"/>
                    <a:pt x="990" y="361"/>
                    <a:pt x="885" y="427"/>
                  </a:cubicBezTo>
                  <a:cubicBezTo>
                    <a:pt x="779" y="494"/>
                    <a:pt x="686" y="574"/>
                    <a:pt x="606" y="667"/>
                  </a:cubicBezTo>
                  <a:cubicBezTo>
                    <a:pt x="527" y="758"/>
                    <a:pt x="460" y="859"/>
                    <a:pt x="406" y="969"/>
                  </a:cubicBezTo>
                  <a:cubicBezTo>
                    <a:pt x="352" y="1080"/>
                    <a:pt x="311" y="1198"/>
                    <a:pt x="284" y="1324"/>
                  </a:cubicBezTo>
                  <a:cubicBezTo>
                    <a:pt x="256" y="1449"/>
                    <a:pt x="243" y="1578"/>
                    <a:pt x="243" y="1709"/>
                  </a:cubicBezTo>
                  <a:cubicBezTo>
                    <a:pt x="243" y="1871"/>
                    <a:pt x="267" y="2020"/>
                    <a:pt x="317" y="2157"/>
                  </a:cubicBezTo>
                  <a:cubicBezTo>
                    <a:pt x="366" y="2293"/>
                    <a:pt x="438" y="2411"/>
                    <a:pt x="532" y="2510"/>
                  </a:cubicBezTo>
                  <a:cubicBezTo>
                    <a:pt x="627" y="2607"/>
                    <a:pt x="744" y="2684"/>
                    <a:pt x="883" y="2739"/>
                  </a:cubicBezTo>
                  <a:cubicBezTo>
                    <a:pt x="1023" y="2794"/>
                    <a:pt x="1183" y="2821"/>
                    <a:pt x="1365" y="2821"/>
                  </a:cubicBezTo>
                  <a:cubicBezTo>
                    <a:pt x="1485" y="2821"/>
                    <a:pt x="1598" y="2811"/>
                    <a:pt x="1702" y="2792"/>
                  </a:cubicBezTo>
                  <a:cubicBezTo>
                    <a:pt x="1806" y="2774"/>
                    <a:pt x="1902" y="2751"/>
                    <a:pt x="1989" y="2723"/>
                  </a:cubicBezTo>
                  <a:cubicBezTo>
                    <a:pt x="2077" y="2696"/>
                    <a:pt x="2155" y="2665"/>
                    <a:pt x="2223" y="2632"/>
                  </a:cubicBezTo>
                  <a:cubicBezTo>
                    <a:pt x="2292" y="2600"/>
                    <a:pt x="2352" y="2570"/>
                    <a:pt x="2402" y="2542"/>
                  </a:cubicBezTo>
                  <a:lnTo>
                    <a:pt x="2497" y="2735"/>
                  </a:lnTo>
                  <a:cubicBezTo>
                    <a:pt x="2440" y="2770"/>
                    <a:pt x="2372" y="2805"/>
                    <a:pt x="2294" y="2840"/>
                  </a:cubicBezTo>
                  <a:cubicBezTo>
                    <a:pt x="2217" y="2877"/>
                    <a:pt x="2131" y="2910"/>
                    <a:pt x="2036" y="2940"/>
                  </a:cubicBezTo>
                  <a:cubicBezTo>
                    <a:pt x="1941" y="2970"/>
                    <a:pt x="1837" y="2994"/>
                    <a:pt x="1724" y="3012"/>
                  </a:cubicBezTo>
                  <a:cubicBezTo>
                    <a:pt x="1612" y="3032"/>
                    <a:pt x="1492" y="3042"/>
                    <a:pt x="1365" y="3042"/>
                  </a:cubicBezTo>
                  <a:cubicBezTo>
                    <a:pt x="1147" y="3042"/>
                    <a:pt x="953" y="3008"/>
                    <a:pt x="783" y="2942"/>
                  </a:cubicBezTo>
                  <a:cubicBezTo>
                    <a:pt x="614" y="2876"/>
                    <a:pt x="471" y="2785"/>
                    <a:pt x="354" y="2666"/>
                  </a:cubicBezTo>
                  <a:cubicBezTo>
                    <a:pt x="239" y="2548"/>
                    <a:pt x="150" y="2408"/>
                    <a:pt x="89" y="2245"/>
                  </a:cubicBezTo>
                  <a:cubicBezTo>
                    <a:pt x="30" y="2082"/>
                    <a:pt x="0" y="1903"/>
                    <a:pt x="0" y="1709"/>
                  </a:cubicBezTo>
                  <a:cubicBezTo>
                    <a:pt x="0" y="1550"/>
                    <a:pt x="18" y="1397"/>
                    <a:pt x="53" y="1250"/>
                  </a:cubicBezTo>
                  <a:cubicBezTo>
                    <a:pt x="90" y="1103"/>
                    <a:pt x="142" y="967"/>
                    <a:pt x="210" y="840"/>
                  </a:cubicBezTo>
                  <a:cubicBezTo>
                    <a:pt x="278" y="714"/>
                    <a:pt x="360" y="599"/>
                    <a:pt x="458" y="496"/>
                  </a:cubicBezTo>
                  <a:cubicBezTo>
                    <a:pt x="555" y="393"/>
                    <a:pt x="665" y="305"/>
                    <a:pt x="788" y="231"/>
                  </a:cubicBezTo>
                  <a:cubicBezTo>
                    <a:pt x="912" y="158"/>
                    <a:pt x="1047" y="101"/>
                    <a:pt x="1193" y="61"/>
                  </a:cubicBezTo>
                  <a:cubicBezTo>
                    <a:pt x="1339" y="21"/>
                    <a:pt x="1496" y="0"/>
                    <a:pt x="1661" y="0"/>
                  </a:cubicBezTo>
                  <a:cubicBezTo>
                    <a:pt x="1891" y="0"/>
                    <a:pt x="2090" y="34"/>
                    <a:pt x="2258" y="102"/>
                  </a:cubicBezTo>
                  <a:cubicBezTo>
                    <a:pt x="2425" y="170"/>
                    <a:pt x="2564" y="261"/>
                    <a:pt x="2673" y="376"/>
                  </a:cubicBezTo>
                  <a:cubicBezTo>
                    <a:pt x="2783" y="490"/>
                    <a:pt x="2864" y="623"/>
                    <a:pt x="2917" y="775"/>
                  </a:cubicBezTo>
                  <a:cubicBezTo>
                    <a:pt x="2970" y="926"/>
                    <a:pt x="2996" y="1086"/>
                    <a:pt x="2996" y="1255"/>
                  </a:cubicBezTo>
                  <a:moveTo>
                    <a:pt x="1953" y="1269"/>
                  </a:moveTo>
                  <a:cubicBezTo>
                    <a:pt x="1953" y="1211"/>
                    <a:pt x="1944" y="1159"/>
                    <a:pt x="1924" y="1111"/>
                  </a:cubicBezTo>
                  <a:cubicBezTo>
                    <a:pt x="1905" y="1062"/>
                    <a:pt x="1876" y="1021"/>
                    <a:pt x="1840" y="987"/>
                  </a:cubicBezTo>
                  <a:cubicBezTo>
                    <a:pt x="1804" y="952"/>
                    <a:pt x="1761" y="926"/>
                    <a:pt x="1709" y="907"/>
                  </a:cubicBezTo>
                  <a:cubicBezTo>
                    <a:pt x="1658" y="888"/>
                    <a:pt x="1601" y="878"/>
                    <a:pt x="1537" y="878"/>
                  </a:cubicBezTo>
                  <a:cubicBezTo>
                    <a:pt x="1438" y="878"/>
                    <a:pt x="1352" y="903"/>
                    <a:pt x="1277" y="952"/>
                  </a:cubicBezTo>
                  <a:cubicBezTo>
                    <a:pt x="1202" y="1000"/>
                    <a:pt x="1140" y="1064"/>
                    <a:pt x="1089" y="1143"/>
                  </a:cubicBezTo>
                  <a:cubicBezTo>
                    <a:pt x="1040" y="1222"/>
                    <a:pt x="1002" y="1312"/>
                    <a:pt x="976" y="1412"/>
                  </a:cubicBezTo>
                  <a:cubicBezTo>
                    <a:pt x="951" y="1510"/>
                    <a:pt x="938" y="1610"/>
                    <a:pt x="938" y="1709"/>
                  </a:cubicBezTo>
                  <a:cubicBezTo>
                    <a:pt x="938" y="1847"/>
                    <a:pt x="965" y="1955"/>
                    <a:pt x="1019" y="2033"/>
                  </a:cubicBezTo>
                  <a:cubicBezTo>
                    <a:pt x="1074" y="2111"/>
                    <a:pt x="1158" y="2150"/>
                    <a:pt x="1272" y="2150"/>
                  </a:cubicBezTo>
                  <a:cubicBezTo>
                    <a:pt x="1351" y="2150"/>
                    <a:pt x="1425" y="2132"/>
                    <a:pt x="1494" y="2097"/>
                  </a:cubicBezTo>
                  <a:cubicBezTo>
                    <a:pt x="1563" y="2061"/>
                    <a:pt x="1625" y="2014"/>
                    <a:pt x="1680" y="1956"/>
                  </a:cubicBezTo>
                  <a:cubicBezTo>
                    <a:pt x="1735" y="1897"/>
                    <a:pt x="1782" y="1830"/>
                    <a:pt x="1823" y="1754"/>
                  </a:cubicBezTo>
                  <a:cubicBezTo>
                    <a:pt x="1863" y="1678"/>
                    <a:pt x="1893" y="1600"/>
                    <a:pt x="1914" y="1518"/>
                  </a:cubicBezTo>
                  <a:cubicBezTo>
                    <a:pt x="1924" y="1477"/>
                    <a:pt x="1933" y="1434"/>
                    <a:pt x="1941" y="1388"/>
                  </a:cubicBezTo>
                  <a:cubicBezTo>
                    <a:pt x="1949" y="1342"/>
                    <a:pt x="1953" y="1302"/>
                    <a:pt x="1953" y="1269"/>
                  </a:cubicBezTo>
                </a:path>
              </a:pathLst>
            </a:custGeom>
            <a:grpFill/>
            <a:ln w="9525" cap="flat">
              <a:solidFill>
                <a:schemeClr val="accent6">
                  <a:lumMod val="40000"/>
                  <a:lumOff val="6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defTabSz="742950">
                <a:defRPr/>
              </a:pPr>
              <a:endParaRPr lang="en-US" sz="1463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24992C01-B965-419C-BFCE-6CAF1A84060B}"/>
                </a:ext>
              </a:extLst>
            </p:cNvPr>
            <p:cNvSpPr/>
            <p:nvPr/>
          </p:nvSpPr>
          <p:spPr>
            <a:xfrm>
              <a:off x="5888541" y="4970166"/>
              <a:ext cx="857212" cy="542773"/>
            </a:xfrm>
            <a:prstGeom prst="rect">
              <a:avLst/>
            </a:prstGeom>
            <a:grpFill/>
            <a:ln w="28575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2950">
                <a:defRPr/>
              </a:pPr>
              <a:endParaRPr lang="en-US" sz="1463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048" name="ZoneTexte 1047">
            <a:extLst>
              <a:ext uri="{FF2B5EF4-FFF2-40B4-BE49-F238E27FC236}">
                <a16:creationId xmlns:a16="http://schemas.microsoft.com/office/drawing/2014/main" id="{7EAC22C8-8105-4990-A6CF-A3A484C61C96}"/>
              </a:ext>
            </a:extLst>
          </p:cNvPr>
          <p:cNvSpPr txBox="1"/>
          <p:nvPr/>
        </p:nvSpPr>
        <p:spPr>
          <a:xfrm>
            <a:off x="2005354" y="9114206"/>
            <a:ext cx="5060599" cy="642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894" dirty="0"/>
          </a:p>
          <a:p>
            <a:r>
              <a:rPr lang="fr-FR" sz="894" dirty="0"/>
              <a:t>Yann RAINEAU : yann.raineau@nouvelle-aquitaine.fr 05 47 30 34 04 </a:t>
            </a:r>
          </a:p>
          <a:p>
            <a:r>
              <a:rPr lang="fr-FR" sz="894" dirty="0"/>
              <a:t>Clémence GROLIERE : clemence.groliere@nouvelle-aquitaine.fr 05 55 45 17 65</a:t>
            </a:r>
          </a:p>
          <a:p>
            <a:r>
              <a:rPr lang="fr-FR" sz="894" dirty="0"/>
              <a:t>Autre contact :</a:t>
            </a:r>
            <a:endParaRPr lang="de-DE" sz="894" dirty="0"/>
          </a:p>
        </p:txBody>
      </p:sp>
      <p:cxnSp>
        <p:nvCxnSpPr>
          <p:cNvPr id="121" name="Connecteur droit 120">
            <a:extLst>
              <a:ext uri="{FF2B5EF4-FFF2-40B4-BE49-F238E27FC236}">
                <a16:creationId xmlns:a16="http://schemas.microsoft.com/office/drawing/2014/main" id="{2347FE11-CF22-4D6E-8308-512A8BAF9E93}"/>
              </a:ext>
            </a:extLst>
          </p:cNvPr>
          <p:cNvCxnSpPr>
            <a:cxnSpLocks/>
          </p:cNvCxnSpPr>
          <p:nvPr/>
        </p:nvCxnSpPr>
        <p:spPr>
          <a:xfrm flipH="1" flipV="1">
            <a:off x="3954699" y="6758017"/>
            <a:ext cx="2386" cy="794255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4323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cooking_POWER_USER_SEPARATOR_ICONS_food_POWER_USER_SEPARATOR_ICONS_restaurant_POWER_USER_SEPARATOR_ICONS_meals_POWER_USER_SEPARATOR_ICONS_recipe_POWER_USER_SEPARATOR_ICONS_glass_POWER_USER_SEPARATOR_ICONS_wine_POWER_USER_SEPARATOR_ICONS_alcoo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logistics_POWER_USER_SEPARATOR_ICONS_airplane_POWER_USER_SEPARATOR_ICONS_cluster_POWER_USER_SEPARATOR_ICONS_humanitarian_POWER_USER_SEPARATOR_ICONS_transportation_POWER_USER_SEPARATOR_ICONS_truck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business peopl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CONTEXTUAL_SHAPES_TAG" val="POWER_USER_CONTEXTUAL_SHAPES_HARVEY"/>
  <p:tag name="POWER_USER_CONTEXTUAL_SHAPES_HARVEY_PERCENTAGE" val="4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communication*message*marketin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logistics_POWER_USER_SEPARATOR_ICONS_airplane_POWER_USER_SEPARATOR_ICONS_cluster_POWER_USER_SEPARATOR_ICONS_humanitarian_POWER_USER_SEPARATOR_ICONS_transportation_POWER_USER_SEPARATOR_ICONS_truck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logistics_POWER_USER_SEPARATOR_ICONS_airplane_POWER_USER_SEPARATOR_ICONS_cluster_POWER_USER_SEPARATOR_ICONS_humanitarian_POWER_USER_SEPARATOR_ICONS_transportation_POWER_USER_SEPARATOR_ICONS_truck"/>
</p:tagLst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4558</TotalTime>
  <Words>527</Words>
  <Application>Microsoft Office PowerPoint</Application>
  <PresentationFormat>Format A4 (210 x 297 mm)</PresentationFormat>
  <Paragraphs>68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Julie Rambaud</dc:creator>
  <cp:lastModifiedBy>Julie Rambaud</cp:lastModifiedBy>
  <cp:revision>21</cp:revision>
  <cp:lastPrinted>2020-07-29T15:07:53Z</cp:lastPrinted>
  <dcterms:created xsi:type="dcterms:W3CDTF">2020-07-28T08:59:51Z</dcterms:created>
  <dcterms:modified xsi:type="dcterms:W3CDTF">2020-07-31T12:58:20Z</dcterms:modified>
</cp:coreProperties>
</file>